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2"/>
    <p:sldId id="257" r:id="rId23"/>
    <p:sldId id="258" r:id="rId24"/>
    <p:sldId id="259" r:id="rId25"/>
    <p:sldId id="260" r:id="rId26"/>
    <p:sldId id="261" r:id="rId27"/>
    <p:sldId id="262" r:id="rId28"/>
    <p:sldId id="263" r:id="rId29"/>
    <p:sldId id="264" r:id="rId30"/>
    <p:sldId id="265" r:id="rId31"/>
    <p:sldId id="266" r:id="rId32"/>
    <p:sldId id="267" r:id="rId33"/>
    <p:sldId id="268" r:id="rId34"/>
    <p:sldId id="269" r:id="rId35"/>
    <p:sldId id="270" r:id="rId36"/>
    <p:sldId id="271" r:id="rId37"/>
    <p:sldId id="272" r:id="rId38"/>
    <p:sldId id="273" r:id="rId39"/>
    <p:sldId id="274" r:id="rId40"/>
    <p:sldId id="275" r:id="rId41"/>
    <p:sldId id="276" r:id="rId42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League Spartan" charset="1" panose="00000800000000000000"/>
      <p:regular r:id="rId10"/>
    </p:embeddedFont>
    <p:embeddedFont>
      <p:font typeface="Blinker" charset="1" panose="02000000000000000000"/>
      <p:regular r:id="rId11"/>
    </p:embeddedFont>
    <p:embeddedFont>
      <p:font typeface="Blinker Bold" charset="1" panose="02000000000000000000"/>
      <p:regular r:id="rId12"/>
    </p:embeddedFont>
    <p:embeddedFont>
      <p:font typeface="Blinker Thin" charset="1" panose="02000000000000000000"/>
      <p:regular r:id="rId13"/>
    </p:embeddedFont>
    <p:embeddedFont>
      <p:font typeface="Open Sans" charset="1" panose="020B0606030504020204"/>
      <p:regular r:id="rId14"/>
    </p:embeddedFont>
    <p:embeddedFont>
      <p:font typeface="Open Sans Bold" charset="1" panose="020B0806030504020204"/>
      <p:regular r:id="rId15"/>
    </p:embeddedFont>
    <p:embeddedFont>
      <p:font typeface="Open Sans Italics" charset="1" panose="020B0606030504020204"/>
      <p:regular r:id="rId16"/>
    </p:embeddedFont>
    <p:embeddedFont>
      <p:font typeface="Open Sans Bold Italics" charset="1" panose="020B0806030504020204"/>
      <p:regular r:id="rId17"/>
    </p:embeddedFont>
    <p:embeddedFont>
      <p:font typeface="Open Sans Light" charset="1" panose="020B0306030504020204"/>
      <p:regular r:id="rId18"/>
    </p:embeddedFont>
    <p:embeddedFont>
      <p:font typeface="Open Sans Light Italics" charset="1" panose="020B0306030504020204"/>
      <p:regular r:id="rId19"/>
    </p:embeddedFont>
    <p:embeddedFont>
      <p:font typeface="Open Sans Ultra-Bold" charset="1" panose="00000000000000000000"/>
      <p:regular r:id="rId20"/>
    </p:embeddedFont>
    <p:embeddedFont>
      <p:font typeface="Open Sans Ultra-Bold Italics" charset="1" panose="0000000000000000000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slides/slide1.xml" Type="http://schemas.openxmlformats.org/officeDocument/2006/relationships/slide"/><Relationship Id="rId23" Target="slides/slide2.xml" Type="http://schemas.openxmlformats.org/officeDocument/2006/relationships/slide"/><Relationship Id="rId24" Target="slides/slide3.xml" Type="http://schemas.openxmlformats.org/officeDocument/2006/relationships/slide"/><Relationship Id="rId25" Target="slides/slide4.xml" Type="http://schemas.openxmlformats.org/officeDocument/2006/relationships/slide"/><Relationship Id="rId26" Target="slides/slide5.xml" Type="http://schemas.openxmlformats.org/officeDocument/2006/relationships/slide"/><Relationship Id="rId27" Target="slides/slide6.xml" Type="http://schemas.openxmlformats.org/officeDocument/2006/relationships/slide"/><Relationship Id="rId28" Target="slides/slide7.xml" Type="http://schemas.openxmlformats.org/officeDocument/2006/relationships/slide"/><Relationship Id="rId29" Target="slides/slide8.xml" Type="http://schemas.openxmlformats.org/officeDocument/2006/relationships/slide"/><Relationship Id="rId3" Target="viewProps.xml" Type="http://schemas.openxmlformats.org/officeDocument/2006/relationships/viewProps"/><Relationship Id="rId30" Target="slides/slide9.xml" Type="http://schemas.openxmlformats.org/officeDocument/2006/relationships/slide"/><Relationship Id="rId31" Target="slides/slide10.xml" Type="http://schemas.openxmlformats.org/officeDocument/2006/relationships/slide"/><Relationship Id="rId32" Target="slides/slide11.xml" Type="http://schemas.openxmlformats.org/officeDocument/2006/relationships/slide"/><Relationship Id="rId33" Target="slides/slide12.xml" Type="http://schemas.openxmlformats.org/officeDocument/2006/relationships/slide"/><Relationship Id="rId34" Target="slides/slide13.xml" Type="http://schemas.openxmlformats.org/officeDocument/2006/relationships/slide"/><Relationship Id="rId35" Target="slides/slide14.xml" Type="http://schemas.openxmlformats.org/officeDocument/2006/relationships/slide"/><Relationship Id="rId36" Target="slides/slide15.xml" Type="http://schemas.openxmlformats.org/officeDocument/2006/relationships/slide"/><Relationship Id="rId37" Target="slides/slide16.xml" Type="http://schemas.openxmlformats.org/officeDocument/2006/relationships/slide"/><Relationship Id="rId38" Target="slides/slide17.xml" Type="http://schemas.openxmlformats.org/officeDocument/2006/relationships/slide"/><Relationship Id="rId39" Target="slides/slide18.xml" Type="http://schemas.openxmlformats.org/officeDocument/2006/relationships/slide"/><Relationship Id="rId4" Target="theme/theme1.xml" Type="http://schemas.openxmlformats.org/officeDocument/2006/relationships/theme"/><Relationship Id="rId40" Target="slides/slide19.xml" Type="http://schemas.openxmlformats.org/officeDocument/2006/relationships/slide"/><Relationship Id="rId41" Target="slides/slide20.xml" Type="http://schemas.openxmlformats.org/officeDocument/2006/relationships/slide"/><Relationship Id="rId42" Target="slides/slide21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14.jpe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96985" y="1573860"/>
            <a:ext cx="3160666" cy="1661968"/>
            <a:chOff x="0" y="0"/>
            <a:chExt cx="812800" cy="42739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427393"/>
            </a:xfrm>
            <a:custGeom>
              <a:avLst/>
              <a:gdLst/>
              <a:ahLst/>
              <a:cxnLst/>
              <a:rect r="r" b="b" t="t" l="l"/>
              <a:pathLst>
                <a:path h="427393" w="812800">
                  <a:moveTo>
                    <a:pt x="609600" y="0"/>
                  </a:moveTo>
                  <a:lnTo>
                    <a:pt x="0" y="0"/>
                  </a:lnTo>
                  <a:lnTo>
                    <a:pt x="203200" y="427393"/>
                  </a:lnTo>
                  <a:lnTo>
                    <a:pt x="812800" y="427393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059BD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01600" y="-38100"/>
              <a:ext cx="609600" cy="4654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11144" y="3761065"/>
            <a:ext cx="1990049" cy="1661968"/>
            <a:chOff x="0" y="0"/>
            <a:chExt cx="511763" cy="42739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11763" cy="427393"/>
            </a:xfrm>
            <a:custGeom>
              <a:avLst/>
              <a:gdLst/>
              <a:ahLst/>
              <a:cxnLst/>
              <a:rect r="r" b="b" t="t" l="l"/>
              <a:pathLst>
                <a:path h="427393" w="511763">
                  <a:moveTo>
                    <a:pt x="308563" y="0"/>
                  </a:moveTo>
                  <a:lnTo>
                    <a:pt x="0" y="0"/>
                  </a:lnTo>
                  <a:lnTo>
                    <a:pt x="203200" y="427393"/>
                  </a:lnTo>
                  <a:lnTo>
                    <a:pt x="511763" y="427393"/>
                  </a:lnTo>
                  <a:lnTo>
                    <a:pt x="308563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101600" y="-38100"/>
              <a:ext cx="308563" cy="4654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1051600" y="1573860"/>
            <a:ext cx="7236400" cy="7236371"/>
            <a:chOff x="0" y="0"/>
            <a:chExt cx="6350025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39258" t="0" r="-20102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850770" y="-439543"/>
            <a:ext cx="7101844" cy="1898766"/>
            <a:chOff x="0" y="0"/>
            <a:chExt cx="1363798" cy="36462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363799" cy="364628"/>
            </a:xfrm>
            <a:custGeom>
              <a:avLst/>
              <a:gdLst/>
              <a:ahLst/>
              <a:cxnLst/>
              <a:rect r="r" b="b" t="t" l="l"/>
              <a:pathLst>
                <a:path h="364628" w="1363799">
                  <a:moveTo>
                    <a:pt x="203200" y="0"/>
                  </a:moveTo>
                  <a:lnTo>
                    <a:pt x="1363799" y="0"/>
                  </a:lnTo>
                  <a:lnTo>
                    <a:pt x="1160598" y="364628"/>
                  </a:lnTo>
                  <a:lnTo>
                    <a:pt x="0" y="36462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101600" y="-38100"/>
              <a:ext cx="1160598" cy="4027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3952614" y="-421997"/>
            <a:ext cx="7101844" cy="1898766"/>
            <a:chOff x="0" y="0"/>
            <a:chExt cx="1363798" cy="36462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363799" cy="364628"/>
            </a:xfrm>
            <a:custGeom>
              <a:avLst/>
              <a:gdLst/>
              <a:ahLst/>
              <a:cxnLst/>
              <a:rect r="r" b="b" t="t" l="l"/>
              <a:pathLst>
                <a:path h="364628" w="1363799">
                  <a:moveTo>
                    <a:pt x="203200" y="0"/>
                  </a:moveTo>
                  <a:lnTo>
                    <a:pt x="1363799" y="0"/>
                  </a:lnTo>
                  <a:lnTo>
                    <a:pt x="1160598" y="364628"/>
                  </a:lnTo>
                  <a:lnTo>
                    <a:pt x="0" y="36462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01600" y="-38100"/>
              <a:ext cx="1160598" cy="4027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3952614" y="8810231"/>
            <a:ext cx="5853363" cy="1988111"/>
            <a:chOff x="0" y="0"/>
            <a:chExt cx="1541627" cy="523618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541627" cy="523618"/>
            </a:xfrm>
            <a:custGeom>
              <a:avLst/>
              <a:gdLst/>
              <a:ahLst/>
              <a:cxnLst/>
              <a:rect r="r" b="b" t="t" l="l"/>
              <a:pathLst>
                <a:path h="523618" w="1541627">
                  <a:moveTo>
                    <a:pt x="1338427" y="0"/>
                  </a:moveTo>
                  <a:lnTo>
                    <a:pt x="0" y="0"/>
                  </a:lnTo>
                  <a:lnTo>
                    <a:pt x="203200" y="523618"/>
                  </a:lnTo>
                  <a:lnTo>
                    <a:pt x="1541627" y="523618"/>
                  </a:lnTo>
                  <a:lnTo>
                    <a:pt x="1338427" y="0"/>
                  </a:lnTo>
                  <a:close/>
                </a:path>
              </a:pathLst>
            </a:custGeom>
            <a:solidFill>
              <a:srgbClr val="059BDD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101600" y="-38100"/>
              <a:ext cx="1338427" cy="5617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1226904" y="621966"/>
            <a:ext cx="814394" cy="854802"/>
          </a:xfrm>
          <a:custGeom>
            <a:avLst/>
            <a:gdLst/>
            <a:ahLst/>
            <a:cxnLst/>
            <a:rect r="r" b="b" t="t" l="l"/>
            <a:pathLst>
              <a:path h="854802" w="814394">
                <a:moveTo>
                  <a:pt x="0" y="0"/>
                </a:moveTo>
                <a:lnTo>
                  <a:pt x="814394" y="0"/>
                </a:lnTo>
                <a:lnTo>
                  <a:pt x="814394" y="854803"/>
                </a:lnTo>
                <a:lnTo>
                  <a:pt x="0" y="8548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226904" y="2671652"/>
            <a:ext cx="7057906" cy="1491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2279"/>
              </a:lnSpc>
            </a:pPr>
            <a:r>
              <a:rPr lang="en-US" sz="8771">
                <a:solidFill>
                  <a:srgbClr val="000000"/>
                </a:solidFill>
                <a:latin typeface="Blinker"/>
              </a:rPr>
              <a:t>STANDARDY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26904" y="4203755"/>
            <a:ext cx="8729227" cy="2548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279"/>
              </a:lnSpc>
            </a:pPr>
            <a:r>
              <a:rPr lang="en-US" sz="7342">
                <a:solidFill>
                  <a:srgbClr val="059BDD"/>
                </a:solidFill>
                <a:latin typeface="League Spartan"/>
              </a:rPr>
              <a:t>OCHRONY MAŁOLETNICH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0" y="8810231"/>
            <a:ext cx="13952614" cy="1988111"/>
            <a:chOff x="0" y="0"/>
            <a:chExt cx="3674762" cy="523618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3674763" cy="523618"/>
            </a:xfrm>
            <a:custGeom>
              <a:avLst/>
              <a:gdLst/>
              <a:ahLst/>
              <a:cxnLst/>
              <a:rect r="r" b="b" t="t" l="l"/>
              <a:pathLst>
                <a:path h="523618" w="3674763">
                  <a:moveTo>
                    <a:pt x="3471563" y="0"/>
                  </a:moveTo>
                  <a:lnTo>
                    <a:pt x="0" y="0"/>
                  </a:lnTo>
                  <a:lnTo>
                    <a:pt x="203200" y="523618"/>
                  </a:lnTo>
                  <a:lnTo>
                    <a:pt x="3674763" y="523618"/>
                  </a:lnTo>
                  <a:lnTo>
                    <a:pt x="3471563" y="0"/>
                  </a:lnTo>
                  <a:close/>
                </a:path>
              </a:pathLst>
            </a:custGeom>
            <a:solidFill>
              <a:srgbClr val="059BDD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101600" y="-38100"/>
              <a:ext cx="3471562" cy="5617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1226904" y="7262818"/>
            <a:ext cx="8984240" cy="821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5"/>
              </a:lnSpc>
            </a:pPr>
            <a:r>
              <a:rPr lang="en-US" sz="4797">
                <a:solidFill>
                  <a:srgbClr val="000000"/>
                </a:solidFill>
                <a:latin typeface="Blinker"/>
              </a:rPr>
              <a:t>W JEDNOSTKACH OŚWIATOWYCH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226642" y="2988001"/>
            <a:ext cx="21227324" cy="7960736"/>
            <a:chOff x="0" y="0"/>
            <a:chExt cx="5590736" cy="209665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590735" cy="2096655"/>
            </a:xfrm>
            <a:custGeom>
              <a:avLst/>
              <a:gdLst/>
              <a:ahLst/>
              <a:cxnLst/>
              <a:rect r="r" b="b" t="t" l="l"/>
              <a:pathLst>
                <a:path h="2096655" w="5590735">
                  <a:moveTo>
                    <a:pt x="0" y="0"/>
                  </a:moveTo>
                  <a:lnTo>
                    <a:pt x="5590735" y="0"/>
                  </a:lnTo>
                  <a:lnTo>
                    <a:pt x="5590735" y="2096655"/>
                  </a:lnTo>
                  <a:lnTo>
                    <a:pt x="0" y="2096655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590736" cy="21347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2556974" y="1913198"/>
            <a:ext cx="6071196" cy="9106794"/>
            <a:chOff x="0" y="0"/>
            <a:chExt cx="6350000" cy="9525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9525000"/>
            </a:xfrm>
            <a:custGeom>
              <a:avLst/>
              <a:gdLst/>
              <a:ahLst/>
              <a:cxnLst/>
              <a:rect r="r" b="b" t="t" l="l"/>
              <a:pathLst>
                <a:path h="9525000" w="6350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297658" y="-200693"/>
            <a:ext cx="20238736" cy="2734153"/>
            <a:chOff x="0" y="0"/>
            <a:chExt cx="2689103" cy="36328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689103" cy="363284"/>
            </a:xfrm>
            <a:custGeom>
              <a:avLst/>
              <a:gdLst/>
              <a:ahLst/>
              <a:cxnLst/>
              <a:rect r="r" b="b" t="t" l="l"/>
              <a:pathLst>
                <a:path h="363284" w="2689103">
                  <a:moveTo>
                    <a:pt x="2485903" y="0"/>
                  </a:moveTo>
                  <a:lnTo>
                    <a:pt x="0" y="0"/>
                  </a:lnTo>
                  <a:lnTo>
                    <a:pt x="203200" y="363284"/>
                  </a:lnTo>
                  <a:lnTo>
                    <a:pt x="2689103" y="363284"/>
                  </a:lnTo>
                  <a:lnTo>
                    <a:pt x="2485903" y="0"/>
                  </a:lnTo>
                  <a:close/>
                </a:path>
              </a:pathLst>
            </a:custGeom>
            <a:solidFill>
              <a:srgbClr val="059BDD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101600" y="-38100"/>
              <a:ext cx="2485903" cy="401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-1440088" y="0"/>
            <a:ext cx="3509203" cy="1176871"/>
            <a:chOff x="0" y="0"/>
            <a:chExt cx="673888" cy="226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73888" cy="226000"/>
            </a:xfrm>
            <a:custGeom>
              <a:avLst/>
              <a:gdLst/>
              <a:ahLst/>
              <a:cxnLst/>
              <a:rect r="r" b="b" t="t" l="l"/>
              <a:pathLst>
                <a:path h="226000" w="673888">
                  <a:moveTo>
                    <a:pt x="203200" y="0"/>
                  </a:moveTo>
                  <a:lnTo>
                    <a:pt x="673888" y="0"/>
                  </a:lnTo>
                  <a:lnTo>
                    <a:pt x="470688" y="226000"/>
                  </a:lnTo>
                  <a:lnTo>
                    <a:pt x="0" y="2260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101600" y="-38100"/>
              <a:ext cx="470688" cy="264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-2670310" y="1292934"/>
            <a:ext cx="3699010" cy="1240526"/>
            <a:chOff x="0" y="0"/>
            <a:chExt cx="673888" cy="226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73888" cy="226000"/>
            </a:xfrm>
            <a:custGeom>
              <a:avLst/>
              <a:gdLst/>
              <a:ahLst/>
              <a:cxnLst/>
              <a:rect r="r" b="b" t="t" l="l"/>
              <a:pathLst>
                <a:path h="226000" w="673888">
                  <a:moveTo>
                    <a:pt x="203200" y="0"/>
                  </a:moveTo>
                  <a:lnTo>
                    <a:pt x="673888" y="0"/>
                  </a:lnTo>
                  <a:lnTo>
                    <a:pt x="470688" y="226000"/>
                  </a:lnTo>
                  <a:lnTo>
                    <a:pt x="0" y="2260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01600" y="-38100"/>
              <a:ext cx="470688" cy="264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1488719" y="1072096"/>
            <a:ext cx="17856613" cy="903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420"/>
              </a:lnSpc>
            </a:pPr>
            <a:r>
              <a:rPr lang="en-US" sz="5300">
                <a:solidFill>
                  <a:srgbClr val="FFFFFF"/>
                </a:solidFill>
                <a:latin typeface="League Spartan"/>
              </a:rPr>
              <a:t>Dozwolone Zachowania: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16398656" y="9453794"/>
            <a:ext cx="4137738" cy="1566197"/>
            <a:chOff x="0" y="0"/>
            <a:chExt cx="1248512" cy="472581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248511" cy="472581"/>
            </a:xfrm>
            <a:custGeom>
              <a:avLst/>
              <a:gdLst/>
              <a:ahLst/>
              <a:cxnLst/>
              <a:rect r="r" b="b" t="t" l="l"/>
              <a:pathLst>
                <a:path h="472581" w="1248511">
                  <a:moveTo>
                    <a:pt x="1045311" y="0"/>
                  </a:moveTo>
                  <a:lnTo>
                    <a:pt x="0" y="0"/>
                  </a:lnTo>
                  <a:lnTo>
                    <a:pt x="203200" y="472581"/>
                  </a:lnTo>
                  <a:lnTo>
                    <a:pt x="1248511" y="472581"/>
                  </a:lnTo>
                  <a:lnTo>
                    <a:pt x="1045311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101600" y="-38100"/>
              <a:ext cx="1045312" cy="5106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5603949" y="9038414"/>
            <a:ext cx="2499511" cy="1535247"/>
            <a:chOff x="0" y="0"/>
            <a:chExt cx="868254" cy="533298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68254" cy="533298"/>
            </a:xfrm>
            <a:custGeom>
              <a:avLst/>
              <a:gdLst/>
              <a:ahLst/>
              <a:cxnLst/>
              <a:rect r="r" b="b" t="t" l="l"/>
              <a:pathLst>
                <a:path h="533298" w="868254">
                  <a:moveTo>
                    <a:pt x="665054" y="0"/>
                  </a:moveTo>
                  <a:lnTo>
                    <a:pt x="0" y="0"/>
                  </a:lnTo>
                  <a:lnTo>
                    <a:pt x="203200" y="533298"/>
                  </a:lnTo>
                  <a:lnTo>
                    <a:pt x="868254" y="533298"/>
                  </a:lnTo>
                  <a:lnTo>
                    <a:pt x="665054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101600" y="-38100"/>
              <a:ext cx="665054" cy="5713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2159430" y="9453794"/>
            <a:ext cx="5060879" cy="1929391"/>
            <a:chOff x="0" y="0"/>
            <a:chExt cx="1438640" cy="548462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438640" cy="548462"/>
            </a:xfrm>
            <a:custGeom>
              <a:avLst/>
              <a:gdLst/>
              <a:ahLst/>
              <a:cxnLst/>
              <a:rect r="r" b="b" t="t" l="l"/>
              <a:pathLst>
                <a:path h="548462" w="1438640">
                  <a:moveTo>
                    <a:pt x="1235440" y="0"/>
                  </a:moveTo>
                  <a:lnTo>
                    <a:pt x="0" y="0"/>
                  </a:lnTo>
                  <a:lnTo>
                    <a:pt x="203200" y="548462"/>
                  </a:lnTo>
                  <a:lnTo>
                    <a:pt x="1438640" y="548462"/>
                  </a:lnTo>
                  <a:lnTo>
                    <a:pt x="123544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101600" y="-38100"/>
              <a:ext cx="1235440" cy="5865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6" id="26"/>
          <p:cNvSpPr txBox="true"/>
          <p:nvPr/>
        </p:nvSpPr>
        <p:spPr>
          <a:xfrm rot="0">
            <a:off x="16670690" y="9463472"/>
            <a:ext cx="958037" cy="712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33"/>
              </a:lnSpc>
            </a:pPr>
            <a:r>
              <a:rPr lang="en-US" sz="4166">
                <a:solidFill>
                  <a:srgbClr val="FFFFFF"/>
                </a:solidFill>
                <a:latin typeface="League Spartan"/>
              </a:rPr>
              <a:t>9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30002" y="3306794"/>
            <a:ext cx="10843431" cy="45918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03143" indent="-401572" lvl="1">
              <a:lnSpc>
                <a:spcPts val="5207"/>
              </a:lnSpc>
              <a:buFont typeface="Arial"/>
              <a:buChar char="•"/>
            </a:pPr>
            <a:r>
              <a:rPr lang="en-US" sz="3719">
                <a:solidFill>
                  <a:srgbClr val="FFFFFF"/>
                </a:solidFill>
                <a:latin typeface="Open Sans Bold"/>
              </a:rPr>
              <a:t>WSPARCIE I POSZANOWANIE INDYWIDUALNOŚCI:</a:t>
            </a:r>
          </a:p>
          <a:p>
            <a:pPr>
              <a:lnSpc>
                <a:spcPts val="5207"/>
              </a:lnSpc>
            </a:pPr>
          </a:p>
          <a:p>
            <a:pPr algn="just">
              <a:lnSpc>
                <a:spcPts val="5207"/>
              </a:lnSpc>
            </a:pPr>
            <a:r>
              <a:rPr lang="en-US" sz="3719">
                <a:solidFill>
                  <a:srgbClr val="FFFFFF"/>
                </a:solidFill>
                <a:latin typeface="Open Sans"/>
              </a:rPr>
              <a:t> Naszym celem jest wspieranie uczniów w ich rozwoju, z pełnym poszanowaniem ich indywidualności i potrzeb.</a:t>
            </a:r>
          </a:p>
          <a:p>
            <a:pPr>
              <a:lnSpc>
                <a:spcPts val="5207"/>
              </a:lnSpc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226642" y="2988001"/>
            <a:ext cx="21227324" cy="7960736"/>
            <a:chOff x="0" y="0"/>
            <a:chExt cx="5590736" cy="209665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590735" cy="2096655"/>
            </a:xfrm>
            <a:custGeom>
              <a:avLst/>
              <a:gdLst/>
              <a:ahLst/>
              <a:cxnLst/>
              <a:rect r="r" b="b" t="t" l="l"/>
              <a:pathLst>
                <a:path h="2096655" w="5590735">
                  <a:moveTo>
                    <a:pt x="0" y="0"/>
                  </a:moveTo>
                  <a:lnTo>
                    <a:pt x="5590735" y="0"/>
                  </a:lnTo>
                  <a:lnTo>
                    <a:pt x="5590735" y="2096655"/>
                  </a:lnTo>
                  <a:lnTo>
                    <a:pt x="0" y="2096655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590736" cy="21347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2556974" y="1913198"/>
            <a:ext cx="6071196" cy="9106794"/>
            <a:chOff x="0" y="0"/>
            <a:chExt cx="6350000" cy="9525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9525000"/>
            </a:xfrm>
            <a:custGeom>
              <a:avLst/>
              <a:gdLst/>
              <a:ahLst/>
              <a:cxnLst/>
              <a:rect r="r" b="b" t="t" l="l"/>
              <a:pathLst>
                <a:path h="9525000" w="6350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83828" t="0" r="-83828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297658" y="-200693"/>
            <a:ext cx="20238736" cy="2734153"/>
            <a:chOff x="0" y="0"/>
            <a:chExt cx="2689103" cy="36328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689103" cy="363284"/>
            </a:xfrm>
            <a:custGeom>
              <a:avLst/>
              <a:gdLst/>
              <a:ahLst/>
              <a:cxnLst/>
              <a:rect r="r" b="b" t="t" l="l"/>
              <a:pathLst>
                <a:path h="363284" w="2689103">
                  <a:moveTo>
                    <a:pt x="2485903" y="0"/>
                  </a:moveTo>
                  <a:lnTo>
                    <a:pt x="0" y="0"/>
                  </a:lnTo>
                  <a:lnTo>
                    <a:pt x="203200" y="363284"/>
                  </a:lnTo>
                  <a:lnTo>
                    <a:pt x="2689103" y="363284"/>
                  </a:lnTo>
                  <a:lnTo>
                    <a:pt x="2485903" y="0"/>
                  </a:lnTo>
                  <a:close/>
                </a:path>
              </a:pathLst>
            </a:custGeom>
            <a:solidFill>
              <a:srgbClr val="059BDD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101600" y="-38100"/>
              <a:ext cx="2485903" cy="401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-1440088" y="0"/>
            <a:ext cx="3509203" cy="1176871"/>
            <a:chOff x="0" y="0"/>
            <a:chExt cx="673888" cy="226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73888" cy="226000"/>
            </a:xfrm>
            <a:custGeom>
              <a:avLst/>
              <a:gdLst/>
              <a:ahLst/>
              <a:cxnLst/>
              <a:rect r="r" b="b" t="t" l="l"/>
              <a:pathLst>
                <a:path h="226000" w="673888">
                  <a:moveTo>
                    <a:pt x="203200" y="0"/>
                  </a:moveTo>
                  <a:lnTo>
                    <a:pt x="673888" y="0"/>
                  </a:lnTo>
                  <a:lnTo>
                    <a:pt x="470688" y="226000"/>
                  </a:lnTo>
                  <a:lnTo>
                    <a:pt x="0" y="2260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101600" y="-38100"/>
              <a:ext cx="470688" cy="264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-2670310" y="1292934"/>
            <a:ext cx="3699010" cy="1240526"/>
            <a:chOff x="0" y="0"/>
            <a:chExt cx="673888" cy="226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73888" cy="226000"/>
            </a:xfrm>
            <a:custGeom>
              <a:avLst/>
              <a:gdLst/>
              <a:ahLst/>
              <a:cxnLst/>
              <a:rect r="r" b="b" t="t" l="l"/>
              <a:pathLst>
                <a:path h="226000" w="673888">
                  <a:moveTo>
                    <a:pt x="203200" y="0"/>
                  </a:moveTo>
                  <a:lnTo>
                    <a:pt x="673888" y="0"/>
                  </a:lnTo>
                  <a:lnTo>
                    <a:pt x="470688" y="226000"/>
                  </a:lnTo>
                  <a:lnTo>
                    <a:pt x="0" y="2260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01600" y="-38100"/>
              <a:ext cx="470688" cy="264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1488719" y="1072096"/>
            <a:ext cx="17856613" cy="2770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420"/>
              </a:lnSpc>
            </a:pPr>
            <a:r>
              <a:rPr lang="en-US" sz="5300">
                <a:solidFill>
                  <a:srgbClr val="FFFFFF"/>
                </a:solidFill>
                <a:latin typeface="League Spartan"/>
              </a:rPr>
              <a:t>Niedozwolone Zachowania:</a:t>
            </a:r>
          </a:p>
          <a:p>
            <a:pPr marL="1144271" indent="-572135" lvl="1">
              <a:lnSpc>
                <a:spcPts val="7420"/>
              </a:lnSpc>
              <a:buFont typeface="Arial"/>
              <a:buChar char="•"/>
            </a:pPr>
          </a:p>
          <a:p>
            <a:pPr>
              <a:lnSpc>
                <a:spcPts val="7420"/>
              </a:lnSpc>
            </a:pPr>
          </a:p>
        </p:txBody>
      </p:sp>
      <p:grpSp>
        <p:nvGrpSpPr>
          <p:cNvPr name="Group 17" id="17"/>
          <p:cNvGrpSpPr/>
          <p:nvPr/>
        </p:nvGrpSpPr>
        <p:grpSpPr>
          <a:xfrm rot="0">
            <a:off x="16398656" y="9453794"/>
            <a:ext cx="4137738" cy="1566197"/>
            <a:chOff x="0" y="0"/>
            <a:chExt cx="1248512" cy="472581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248511" cy="472581"/>
            </a:xfrm>
            <a:custGeom>
              <a:avLst/>
              <a:gdLst/>
              <a:ahLst/>
              <a:cxnLst/>
              <a:rect r="r" b="b" t="t" l="l"/>
              <a:pathLst>
                <a:path h="472581" w="1248511">
                  <a:moveTo>
                    <a:pt x="1045311" y="0"/>
                  </a:moveTo>
                  <a:lnTo>
                    <a:pt x="0" y="0"/>
                  </a:lnTo>
                  <a:lnTo>
                    <a:pt x="203200" y="472581"/>
                  </a:lnTo>
                  <a:lnTo>
                    <a:pt x="1248511" y="472581"/>
                  </a:lnTo>
                  <a:lnTo>
                    <a:pt x="1045311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101600" y="-38100"/>
              <a:ext cx="1045312" cy="5106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5603949" y="9038414"/>
            <a:ext cx="2499511" cy="1535247"/>
            <a:chOff x="0" y="0"/>
            <a:chExt cx="868254" cy="533298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68254" cy="533298"/>
            </a:xfrm>
            <a:custGeom>
              <a:avLst/>
              <a:gdLst/>
              <a:ahLst/>
              <a:cxnLst/>
              <a:rect r="r" b="b" t="t" l="l"/>
              <a:pathLst>
                <a:path h="533298" w="868254">
                  <a:moveTo>
                    <a:pt x="665054" y="0"/>
                  </a:moveTo>
                  <a:lnTo>
                    <a:pt x="0" y="0"/>
                  </a:lnTo>
                  <a:lnTo>
                    <a:pt x="203200" y="533298"/>
                  </a:lnTo>
                  <a:lnTo>
                    <a:pt x="868254" y="533298"/>
                  </a:lnTo>
                  <a:lnTo>
                    <a:pt x="665054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101600" y="-38100"/>
              <a:ext cx="665054" cy="5713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2159430" y="9453794"/>
            <a:ext cx="5060879" cy="1929391"/>
            <a:chOff x="0" y="0"/>
            <a:chExt cx="1438640" cy="548462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438640" cy="548462"/>
            </a:xfrm>
            <a:custGeom>
              <a:avLst/>
              <a:gdLst/>
              <a:ahLst/>
              <a:cxnLst/>
              <a:rect r="r" b="b" t="t" l="l"/>
              <a:pathLst>
                <a:path h="548462" w="1438640">
                  <a:moveTo>
                    <a:pt x="1235440" y="0"/>
                  </a:moveTo>
                  <a:lnTo>
                    <a:pt x="0" y="0"/>
                  </a:lnTo>
                  <a:lnTo>
                    <a:pt x="203200" y="548462"/>
                  </a:lnTo>
                  <a:lnTo>
                    <a:pt x="1438640" y="548462"/>
                  </a:lnTo>
                  <a:lnTo>
                    <a:pt x="123544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101600" y="-38100"/>
              <a:ext cx="1235440" cy="5865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6" id="26"/>
          <p:cNvSpPr txBox="true"/>
          <p:nvPr/>
        </p:nvSpPr>
        <p:spPr>
          <a:xfrm rot="0">
            <a:off x="16670690" y="9463472"/>
            <a:ext cx="958037" cy="712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33"/>
              </a:lnSpc>
            </a:pPr>
            <a:r>
              <a:rPr lang="en-US" sz="4166">
                <a:solidFill>
                  <a:srgbClr val="FFFFFF"/>
                </a:solidFill>
                <a:latin typeface="League Spartan"/>
              </a:rPr>
              <a:t>10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30002" y="3306794"/>
            <a:ext cx="10843431" cy="39345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03143" indent="-401572" lvl="1">
              <a:lnSpc>
                <a:spcPts val="5207"/>
              </a:lnSpc>
              <a:buFont typeface="Arial"/>
              <a:buChar char="•"/>
            </a:pPr>
            <a:r>
              <a:rPr lang="en-US" sz="3719">
                <a:solidFill>
                  <a:srgbClr val="FFFFFF"/>
                </a:solidFill>
                <a:latin typeface="Open Sans Bold"/>
              </a:rPr>
              <a:t>ZAKAZ NIEWŁAŚCIWEGO KONTAKTU FIZYCZNEGO:</a:t>
            </a:r>
          </a:p>
          <a:p>
            <a:pPr>
              <a:lnSpc>
                <a:spcPts val="5207"/>
              </a:lnSpc>
            </a:pPr>
          </a:p>
          <a:p>
            <a:pPr algn="just">
              <a:lnSpc>
                <a:spcPts val="5207"/>
              </a:lnSpc>
            </a:pPr>
            <a:r>
              <a:rPr lang="en-US" sz="3719">
                <a:solidFill>
                  <a:srgbClr val="FFFFFF"/>
                </a:solidFill>
                <a:latin typeface="Open Sans"/>
              </a:rPr>
              <a:t> Jesteśmy zobowiązani do absolutnego unikania wszelkich form kontaktu fizycznego                                        o charakterze seksualnym.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226642" y="2988001"/>
            <a:ext cx="21227324" cy="7960736"/>
            <a:chOff x="0" y="0"/>
            <a:chExt cx="5590736" cy="209665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590735" cy="2096655"/>
            </a:xfrm>
            <a:custGeom>
              <a:avLst/>
              <a:gdLst/>
              <a:ahLst/>
              <a:cxnLst/>
              <a:rect r="r" b="b" t="t" l="l"/>
              <a:pathLst>
                <a:path h="2096655" w="5590735">
                  <a:moveTo>
                    <a:pt x="0" y="0"/>
                  </a:moveTo>
                  <a:lnTo>
                    <a:pt x="5590735" y="0"/>
                  </a:lnTo>
                  <a:lnTo>
                    <a:pt x="5590735" y="2096655"/>
                  </a:lnTo>
                  <a:lnTo>
                    <a:pt x="0" y="2096655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590736" cy="21347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2556974" y="1913198"/>
            <a:ext cx="6071196" cy="9106794"/>
            <a:chOff x="0" y="0"/>
            <a:chExt cx="6350000" cy="9525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9525000"/>
            </a:xfrm>
            <a:custGeom>
              <a:avLst/>
              <a:gdLst/>
              <a:ahLst/>
              <a:cxnLst/>
              <a:rect r="r" b="b" t="t" l="l"/>
              <a:pathLst>
                <a:path h="9525000" w="6350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49612" t="0" r="-49612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297658" y="-200693"/>
            <a:ext cx="20238736" cy="2734153"/>
            <a:chOff x="0" y="0"/>
            <a:chExt cx="2689103" cy="36328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689103" cy="363284"/>
            </a:xfrm>
            <a:custGeom>
              <a:avLst/>
              <a:gdLst/>
              <a:ahLst/>
              <a:cxnLst/>
              <a:rect r="r" b="b" t="t" l="l"/>
              <a:pathLst>
                <a:path h="363284" w="2689103">
                  <a:moveTo>
                    <a:pt x="2485903" y="0"/>
                  </a:moveTo>
                  <a:lnTo>
                    <a:pt x="0" y="0"/>
                  </a:lnTo>
                  <a:lnTo>
                    <a:pt x="203200" y="363284"/>
                  </a:lnTo>
                  <a:lnTo>
                    <a:pt x="2689103" y="363284"/>
                  </a:lnTo>
                  <a:lnTo>
                    <a:pt x="2485903" y="0"/>
                  </a:lnTo>
                  <a:close/>
                </a:path>
              </a:pathLst>
            </a:custGeom>
            <a:solidFill>
              <a:srgbClr val="059BDD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101600" y="-38100"/>
              <a:ext cx="2485903" cy="401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-1440088" y="0"/>
            <a:ext cx="3509203" cy="1176871"/>
            <a:chOff x="0" y="0"/>
            <a:chExt cx="673888" cy="226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73888" cy="226000"/>
            </a:xfrm>
            <a:custGeom>
              <a:avLst/>
              <a:gdLst/>
              <a:ahLst/>
              <a:cxnLst/>
              <a:rect r="r" b="b" t="t" l="l"/>
              <a:pathLst>
                <a:path h="226000" w="673888">
                  <a:moveTo>
                    <a:pt x="203200" y="0"/>
                  </a:moveTo>
                  <a:lnTo>
                    <a:pt x="673888" y="0"/>
                  </a:lnTo>
                  <a:lnTo>
                    <a:pt x="470688" y="226000"/>
                  </a:lnTo>
                  <a:lnTo>
                    <a:pt x="0" y="2260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101600" y="-38100"/>
              <a:ext cx="470688" cy="264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-2670310" y="1292934"/>
            <a:ext cx="3699010" cy="1240526"/>
            <a:chOff x="0" y="0"/>
            <a:chExt cx="673888" cy="226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73888" cy="226000"/>
            </a:xfrm>
            <a:custGeom>
              <a:avLst/>
              <a:gdLst/>
              <a:ahLst/>
              <a:cxnLst/>
              <a:rect r="r" b="b" t="t" l="l"/>
              <a:pathLst>
                <a:path h="226000" w="673888">
                  <a:moveTo>
                    <a:pt x="203200" y="0"/>
                  </a:moveTo>
                  <a:lnTo>
                    <a:pt x="673888" y="0"/>
                  </a:lnTo>
                  <a:lnTo>
                    <a:pt x="470688" y="226000"/>
                  </a:lnTo>
                  <a:lnTo>
                    <a:pt x="0" y="2260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01600" y="-38100"/>
              <a:ext cx="470688" cy="264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1488719" y="1072096"/>
            <a:ext cx="17856613" cy="2770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420"/>
              </a:lnSpc>
            </a:pPr>
            <a:r>
              <a:rPr lang="en-US" sz="5300">
                <a:solidFill>
                  <a:srgbClr val="FFFFFF"/>
                </a:solidFill>
                <a:latin typeface="League Spartan"/>
              </a:rPr>
              <a:t>Niedozwolone Zachowania:</a:t>
            </a:r>
          </a:p>
          <a:p>
            <a:pPr>
              <a:lnSpc>
                <a:spcPts val="7420"/>
              </a:lnSpc>
            </a:pPr>
          </a:p>
          <a:p>
            <a:pPr>
              <a:lnSpc>
                <a:spcPts val="7420"/>
              </a:lnSpc>
            </a:pPr>
          </a:p>
        </p:txBody>
      </p:sp>
      <p:grpSp>
        <p:nvGrpSpPr>
          <p:cNvPr name="Group 17" id="17"/>
          <p:cNvGrpSpPr/>
          <p:nvPr/>
        </p:nvGrpSpPr>
        <p:grpSpPr>
          <a:xfrm rot="0">
            <a:off x="16398656" y="9453794"/>
            <a:ext cx="4137738" cy="1566197"/>
            <a:chOff x="0" y="0"/>
            <a:chExt cx="1248512" cy="472581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248511" cy="472581"/>
            </a:xfrm>
            <a:custGeom>
              <a:avLst/>
              <a:gdLst/>
              <a:ahLst/>
              <a:cxnLst/>
              <a:rect r="r" b="b" t="t" l="l"/>
              <a:pathLst>
                <a:path h="472581" w="1248511">
                  <a:moveTo>
                    <a:pt x="1045311" y="0"/>
                  </a:moveTo>
                  <a:lnTo>
                    <a:pt x="0" y="0"/>
                  </a:lnTo>
                  <a:lnTo>
                    <a:pt x="203200" y="472581"/>
                  </a:lnTo>
                  <a:lnTo>
                    <a:pt x="1248511" y="472581"/>
                  </a:lnTo>
                  <a:lnTo>
                    <a:pt x="1045311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101600" y="-38100"/>
              <a:ext cx="1045312" cy="5106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5603949" y="9038414"/>
            <a:ext cx="2499511" cy="1535247"/>
            <a:chOff x="0" y="0"/>
            <a:chExt cx="868254" cy="533298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68254" cy="533298"/>
            </a:xfrm>
            <a:custGeom>
              <a:avLst/>
              <a:gdLst/>
              <a:ahLst/>
              <a:cxnLst/>
              <a:rect r="r" b="b" t="t" l="l"/>
              <a:pathLst>
                <a:path h="533298" w="868254">
                  <a:moveTo>
                    <a:pt x="665054" y="0"/>
                  </a:moveTo>
                  <a:lnTo>
                    <a:pt x="0" y="0"/>
                  </a:lnTo>
                  <a:lnTo>
                    <a:pt x="203200" y="533298"/>
                  </a:lnTo>
                  <a:lnTo>
                    <a:pt x="868254" y="533298"/>
                  </a:lnTo>
                  <a:lnTo>
                    <a:pt x="665054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101600" y="-38100"/>
              <a:ext cx="665054" cy="5713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2159430" y="9453794"/>
            <a:ext cx="5060879" cy="1929391"/>
            <a:chOff x="0" y="0"/>
            <a:chExt cx="1438640" cy="548462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438640" cy="548462"/>
            </a:xfrm>
            <a:custGeom>
              <a:avLst/>
              <a:gdLst/>
              <a:ahLst/>
              <a:cxnLst/>
              <a:rect r="r" b="b" t="t" l="l"/>
              <a:pathLst>
                <a:path h="548462" w="1438640">
                  <a:moveTo>
                    <a:pt x="1235440" y="0"/>
                  </a:moveTo>
                  <a:lnTo>
                    <a:pt x="0" y="0"/>
                  </a:lnTo>
                  <a:lnTo>
                    <a:pt x="203200" y="548462"/>
                  </a:lnTo>
                  <a:lnTo>
                    <a:pt x="1438640" y="548462"/>
                  </a:lnTo>
                  <a:lnTo>
                    <a:pt x="123544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101600" y="-38100"/>
              <a:ext cx="1235440" cy="5865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6" id="26"/>
          <p:cNvSpPr txBox="true"/>
          <p:nvPr/>
        </p:nvSpPr>
        <p:spPr>
          <a:xfrm rot="0">
            <a:off x="16670690" y="9463472"/>
            <a:ext cx="958037" cy="712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33"/>
              </a:lnSpc>
            </a:pPr>
            <a:r>
              <a:rPr lang="en-US" sz="4166">
                <a:solidFill>
                  <a:srgbClr val="FFFFFF"/>
                </a:solidFill>
                <a:latin typeface="League Spartan"/>
              </a:rPr>
              <a:t>11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30002" y="3306794"/>
            <a:ext cx="10843431" cy="39345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03143" indent="-401572" lvl="1">
              <a:lnSpc>
                <a:spcPts val="5207"/>
              </a:lnSpc>
              <a:buFont typeface="Arial"/>
              <a:buChar char="•"/>
            </a:pPr>
            <a:r>
              <a:rPr lang="en-US" sz="3719">
                <a:solidFill>
                  <a:srgbClr val="FFFFFF"/>
                </a:solidFill>
                <a:latin typeface="Open Sans Bold"/>
              </a:rPr>
              <a:t>UNIKANIE NIEODPOWIEDNIEJ KOMUNIKACJI: </a:t>
            </a:r>
          </a:p>
          <a:p>
            <a:pPr>
              <a:lnSpc>
                <a:spcPts val="5207"/>
              </a:lnSpc>
            </a:pPr>
          </a:p>
          <a:p>
            <a:pPr algn="just">
              <a:lnSpc>
                <a:spcPts val="5207"/>
              </a:lnSpc>
            </a:pPr>
            <a:r>
              <a:rPr lang="en-US" sz="3719">
                <a:solidFill>
                  <a:srgbClr val="FFFFFF"/>
                </a:solidFill>
                <a:latin typeface="Open Sans"/>
              </a:rPr>
              <a:t>Nie tolerujemy użycia nieodpowiedniego języka, w tym dowcipów o charakterze seksualnym, komentarzy poniżających czy zastraszających.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226642" y="2988001"/>
            <a:ext cx="21227324" cy="7960736"/>
            <a:chOff x="0" y="0"/>
            <a:chExt cx="5590736" cy="209665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590735" cy="2096655"/>
            </a:xfrm>
            <a:custGeom>
              <a:avLst/>
              <a:gdLst/>
              <a:ahLst/>
              <a:cxnLst/>
              <a:rect r="r" b="b" t="t" l="l"/>
              <a:pathLst>
                <a:path h="2096655" w="5590735">
                  <a:moveTo>
                    <a:pt x="0" y="0"/>
                  </a:moveTo>
                  <a:lnTo>
                    <a:pt x="5590735" y="0"/>
                  </a:lnTo>
                  <a:lnTo>
                    <a:pt x="5590735" y="2096655"/>
                  </a:lnTo>
                  <a:lnTo>
                    <a:pt x="0" y="2096655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590736" cy="21347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2556974" y="1913198"/>
            <a:ext cx="6071196" cy="9106794"/>
            <a:chOff x="0" y="0"/>
            <a:chExt cx="6350000" cy="9525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9525000"/>
            </a:xfrm>
            <a:custGeom>
              <a:avLst/>
              <a:gdLst/>
              <a:ahLst/>
              <a:cxnLst/>
              <a:rect r="r" b="b" t="t" l="l"/>
              <a:pathLst>
                <a:path h="9525000" w="6350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62500" t="0" r="-6250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297658" y="-200693"/>
            <a:ext cx="20238736" cy="2734153"/>
            <a:chOff x="0" y="0"/>
            <a:chExt cx="2689103" cy="36328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689103" cy="363284"/>
            </a:xfrm>
            <a:custGeom>
              <a:avLst/>
              <a:gdLst/>
              <a:ahLst/>
              <a:cxnLst/>
              <a:rect r="r" b="b" t="t" l="l"/>
              <a:pathLst>
                <a:path h="363284" w="2689103">
                  <a:moveTo>
                    <a:pt x="2485903" y="0"/>
                  </a:moveTo>
                  <a:lnTo>
                    <a:pt x="0" y="0"/>
                  </a:lnTo>
                  <a:lnTo>
                    <a:pt x="203200" y="363284"/>
                  </a:lnTo>
                  <a:lnTo>
                    <a:pt x="2689103" y="363284"/>
                  </a:lnTo>
                  <a:lnTo>
                    <a:pt x="2485903" y="0"/>
                  </a:lnTo>
                  <a:close/>
                </a:path>
              </a:pathLst>
            </a:custGeom>
            <a:solidFill>
              <a:srgbClr val="059BDD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101600" y="-38100"/>
              <a:ext cx="2485903" cy="401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-1440088" y="0"/>
            <a:ext cx="3509203" cy="1176871"/>
            <a:chOff x="0" y="0"/>
            <a:chExt cx="673888" cy="226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73888" cy="226000"/>
            </a:xfrm>
            <a:custGeom>
              <a:avLst/>
              <a:gdLst/>
              <a:ahLst/>
              <a:cxnLst/>
              <a:rect r="r" b="b" t="t" l="l"/>
              <a:pathLst>
                <a:path h="226000" w="673888">
                  <a:moveTo>
                    <a:pt x="203200" y="0"/>
                  </a:moveTo>
                  <a:lnTo>
                    <a:pt x="673888" y="0"/>
                  </a:lnTo>
                  <a:lnTo>
                    <a:pt x="470688" y="226000"/>
                  </a:lnTo>
                  <a:lnTo>
                    <a:pt x="0" y="2260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101600" y="-38100"/>
              <a:ext cx="470688" cy="264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-2670310" y="1292934"/>
            <a:ext cx="3699010" cy="1240526"/>
            <a:chOff x="0" y="0"/>
            <a:chExt cx="673888" cy="226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73888" cy="226000"/>
            </a:xfrm>
            <a:custGeom>
              <a:avLst/>
              <a:gdLst/>
              <a:ahLst/>
              <a:cxnLst/>
              <a:rect r="r" b="b" t="t" l="l"/>
              <a:pathLst>
                <a:path h="226000" w="673888">
                  <a:moveTo>
                    <a:pt x="203200" y="0"/>
                  </a:moveTo>
                  <a:lnTo>
                    <a:pt x="673888" y="0"/>
                  </a:lnTo>
                  <a:lnTo>
                    <a:pt x="470688" y="226000"/>
                  </a:lnTo>
                  <a:lnTo>
                    <a:pt x="0" y="2260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01600" y="-38100"/>
              <a:ext cx="470688" cy="264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1488719" y="1072096"/>
            <a:ext cx="17856613" cy="2770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420"/>
              </a:lnSpc>
            </a:pPr>
            <a:r>
              <a:rPr lang="en-US" sz="5300">
                <a:solidFill>
                  <a:srgbClr val="FFFFFF"/>
                </a:solidFill>
                <a:latin typeface="League Spartan"/>
              </a:rPr>
              <a:t>Niedozwolone Zachowania:</a:t>
            </a:r>
          </a:p>
          <a:p>
            <a:pPr>
              <a:lnSpc>
                <a:spcPts val="7420"/>
              </a:lnSpc>
            </a:pPr>
          </a:p>
          <a:p>
            <a:pPr>
              <a:lnSpc>
                <a:spcPts val="7420"/>
              </a:lnSpc>
            </a:pPr>
          </a:p>
        </p:txBody>
      </p:sp>
      <p:grpSp>
        <p:nvGrpSpPr>
          <p:cNvPr name="Group 17" id="17"/>
          <p:cNvGrpSpPr/>
          <p:nvPr/>
        </p:nvGrpSpPr>
        <p:grpSpPr>
          <a:xfrm rot="0">
            <a:off x="16398656" y="9453794"/>
            <a:ext cx="4137738" cy="1566197"/>
            <a:chOff x="0" y="0"/>
            <a:chExt cx="1248512" cy="472581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248511" cy="472581"/>
            </a:xfrm>
            <a:custGeom>
              <a:avLst/>
              <a:gdLst/>
              <a:ahLst/>
              <a:cxnLst/>
              <a:rect r="r" b="b" t="t" l="l"/>
              <a:pathLst>
                <a:path h="472581" w="1248511">
                  <a:moveTo>
                    <a:pt x="1045311" y="0"/>
                  </a:moveTo>
                  <a:lnTo>
                    <a:pt x="0" y="0"/>
                  </a:lnTo>
                  <a:lnTo>
                    <a:pt x="203200" y="472581"/>
                  </a:lnTo>
                  <a:lnTo>
                    <a:pt x="1248511" y="472581"/>
                  </a:lnTo>
                  <a:lnTo>
                    <a:pt x="1045311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101600" y="-38100"/>
              <a:ext cx="1045312" cy="5106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5603949" y="9038414"/>
            <a:ext cx="2499511" cy="1535247"/>
            <a:chOff x="0" y="0"/>
            <a:chExt cx="868254" cy="533298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68254" cy="533298"/>
            </a:xfrm>
            <a:custGeom>
              <a:avLst/>
              <a:gdLst/>
              <a:ahLst/>
              <a:cxnLst/>
              <a:rect r="r" b="b" t="t" l="l"/>
              <a:pathLst>
                <a:path h="533298" w="868254">
                  <a:moveTo>
                    <a:pt x="665054" y="0"/>
                  </a:moveTo>
                  <a:lnTo>
                    <a:pt x="0" y="0"/>
                  </a:lnTo>
                  <a:lnTo>
                    <a:pt x="203200" y="533298"/>
                  </a:lnTo>
                  <a:lnTo>
                    <a:pt x="868254" y="533298"/>
                  </a:lnTo>
                  <a:lnTo>
                    <a:pt x="665054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101600" y="-38100"/>
              <a:ext cx="665054" cy="5713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2159430" y="9453794"/>
            <a:ext cx="5060879" cy="1929391"/>
            <a:chOff x="0" y="0"/>
            <a:chExt cx="1438640" cy="548462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438640" cy="548462"/>
            </a:xfrm>
            <a:custGeom>
              <a:avLst/>
              <a:gdLst/>
              <a:ahLst/>
              <a:cxnLst/>
              <a:rect r="r" b="b" t="t" l="l"/>
              <a:pathLst>
                <a:path h="548462" w="1438640">
                  <a:moveTo>
                    <a:pt x="1235440" y="0"/>
                  </a:moveTo>
                  <a:lnTo>
                    <a:pt x="0" y="0"/>
                  </a:lnTo>
                  <a:lnTo>
                    <a:pt x="203200" y="548462"/>
                  </a:lnTo>
                  <a:lnTo>
                    <a:pt x="1438640" y="548462"/>
                  </a:lnTo>
                  <a:lnTo>
                    <a:pt x="123544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101600" y="-38100"/>
              <a:ext cx="1235440" cy="5865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6" id="26"/>
          <p:cNvSpPr txBox="true"/>
          <p:nvPr/>
        </p:nvSpPr>
        <p:spPr>
          <a:xfrm rot="0">
            <a:off x="16670690" y="9463472"/>
            <a:ext cx="958037" cy="712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33"/>
              </a:lnSpc>
            </a:pPr>
            <a:r>
              <a:rPr lang="en-US" sz="4166">
                <a:solidFill>
                  <a:srgbClr val="FFFFFF"/>
                </a:solidFill>
                <a:latin typeface="League Spartan"/>
              </a:rPr>
              <a:t>12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30002" y="3306794"/>
            <a:ext cx="10843431" cy="39345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03143" indent="-401572" lvl="1">
              <a:lnSpc>
                <a:spcPts val="5207"/>
              </a:lnSpc>
              <a:buFont typeface="Arial"/>
              <a:buChar char="•"/>
            </a:pPr>
            <a:r>
              <a:rPr lang="en-US" sz="3719">
                <a:solidFill>
                  <a:srgbClr val="FFFFFF"/>
                </a:solidFill>
                <a:latin typeface="Open Sans Bold"/>
              </a:rPr>
              <a:t>RÓWNOŚĆ I BRAK DYSKRYMINACJI: </a:t>
            </a:r>
          </a:p>
          <a:p>
            <a:pPr>
              <a:lnSpc>
                <a:spcPts val="5207"/>
              </a:lnSpc>
            </a:pPr>
          </a:p>
          <a:p>
            <a:pPr algn="just">
              <a:lnSpc>
                <a:spcPts val="5207"/>
              </a:lnSpc>
            </a:pPr>
            <a:r>
              <a:rPr lang="en-US" sz="3719">
                <a:solidFill>
                  <a:srgbClr val="FFFFFF"/>
                </a:solidFill>
                <a:latin typeface="Open Sans"/>
              </a:rPr>
              <a:t>Zobowiązujemy się do zapobiegania wszelkim formom dyskryminacji i faworyzowania, zapewniając równość i sprawiedliwe traktowanie wszystkich uczniów.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3419454"/>
            <a:ext cx="19000682" cy="6813068"/>
            <a:chOff x="0" y="0"/>
            <a:chExt cx="5004295" cy="179438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04295" cy="1794388"/>
            </a:xfrm>
            <a:custGeom>
              <a:avLst/>
              <a:gdLst/>
              <a:ahLst/>
              <a:cxnLst/>
              <a:rect r="r" b="b" t="t" l="l"/>
              <a:pathLst>
                <a:path h="1794388" w="5004295">
                  <a:moveTo>
                    <a:pt x="0" y="0"/>
                  </a:moveTo>
                  <a:lnTo>
                    <a:pt x="5004295" y="0"/>
                  </a:lnTo>
                  <a:lnTo>
                    <a:pt x="5004295" y="1794388"/>
                  </a:lnTo>
                  <a:lnTo>
                    <a:pt x="0" y="1794388"/>
                  </a:lnTo>
                  <a:close/>
                </a:path>
              </a:pathLst>
            </a:custGeom>
            <a:solidFill>
              <a:srgbClr val="059BD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04295" cy="18324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297658" y="-200693"/>
            <a:ext cx="20238736" cy="3188693"/>
            <a:chOff x="0" y="0"/>
            <a:chExt cx="2689103" cy="42367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689103" cy="423679"/>
            </a:xfrm>
            <a:custGeom>
              <a:avLst/>
              <a:gdLst/>
              <a:ahLst/>
              <a:cxnLst/>
              <a:rect r="r" b="b" t="t" l="l"/>
              <a:pathLst>
                <a:path h="423679" w="2689103">
                  <a:moveTo>
                    <a:pt x="2485903" y="0"/>
                  </a:moveTo>
                  <a:lnTo>
                    <a:pt x="0" y="0"/>
                  </a:lnTo>
                  <a:lnTo>
                    <a:pt x="203200" y="423679"/>
                  </a:lnTo>
                  <a:lnTo>
                    <a:pt x="2689103" y="423679"/>
                  </a:lnTo>
                  <a:lnTo>
                    <a:pt x="2485903" y="0"/>
                  </a:lnTo>
                  <a:close/>
                </a:path>
              </a:pathLst>
            </a:custGeom>
            <a:solidFill>
              <a:srgbClr val="059BDD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101600" y="-38100"/>
              <a:ext cx="2485903" cy="4617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-1440088" y="0"/>
            <a:ext cx="3509203" cy="1176871"/>
            <a:chOff x="0" y="0"/>
            <a:chExt cx="673888" cy="226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73888" cy="226000"/>
            </a:xfrm>
            <a:custGeom>
              <a:avLst/>
              <a:gdLst/>
              <a:ahLst/>
              <a:cxnLst/>
              <a:rect r="r" b="b" t="t" l="l"/>
              <a:pathLst>
                <a:path h="226000" w="673888">
                  <a:moveTo>
                    <a:pt x="203200" y="0"/>
                  </a:moveTo>
                  <a:lnTo>
                    <a:pt x="673888" y="0"/>
                  </a:lnTo>
                  <a:lnTo>
                    <a:pt x="470688" y="226000"/>
                  </a:lnTo>
                  <a:lnTo>
                    <a:pt x="0" y="2260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101600" y="-38100"/>
              <a:ext cx="470688" cy="264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-2670310" y="1292934"/>
            <a:ext cx="3699010" cy="1240526"/>
            <a:chOff x="0" y="0"/>
            <a:chExt cx="673888" cy="226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73888" cy="226000"/>
            </a:xfrm>
            <a:custGeom>
              <a:avLst/>
              <a:gdLst/>
              <a:ahLst/>
              <a:cxnLst/>
              <a:rect r="r" b="b" t="t" l="l"/>
              <a:pathLst>
                <a:path h="226000" w="673888">
                  <a:moveTo>
                    <a:pt x="203200" y="0"/>
                  </a:moveTo>
                  <a:lnTo>
                    <a:pt x="673888" y="0"/>
                  </a:lnTo>
                  <a:lnTo>
                    <a:pt x="470688" y="226000"/>
                  </a:lnTo>
                  <a:lnTo>
                    <a:pt x="0" y="2260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101600" y="-38100"/>
              <a:ext cx="470688" cy="264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897771" y="634811"/>
            <a:ext cx="15730956" cy="927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>
                <a:solidFill>
                  <a:srgbClr val="FFFFFF"/>
                </a:solidFill>
                <a:latin typeface="League Spartan"/>
              </a:rPr>
              <a:t>Wdrażanie i Nadzór nad Kodeksem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03064" y="4034642"/>
            <a:ext cx="14500885" cy="5772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730"/>
              </a:lnSpc>
            </a:pPr>
            <a:r>
              <a:rPr lang="en-US" sz="4092">
                <a:solidFill>
                  <a:srgbClr val="FFFFFF"/>
                </a:solidFill>
                <a:latin typeface="Blinker Bold"/>
              </a:rPr>
              <a:t>Regularne Przeglądy i Aktualizacje Kodeksu:</a:t>
            </a:r>
          </a:p>
          <a:p>
            <a:pPr>
              <a:lnSpc>
                <a:spcPts val="5730"/>
              </a:lnSpc>
            </a:pPr>
          </a:p>
          <a:p>
            <a:pPr algn="just" marL="883665" indent="-441833" lvl="1">
              <a:lnSpc>
                <a:spcPts val="5730"/>
              </a:lnSpc>
              <a:buFont typeface="Arial"/>
              <a:buChar char="•"/>
            </a:pPr>
            <a:r>
              <a:rPr lang="en-US" sz="4092">
                <a:solidFill>
                  <a:srgbClr val="FFFFFF"/>
                </a:solidFill>
                <a:latin typeface="Blinker"/>
              </a:rPr>
              <a:t>Nasz zespół regularnie przeprowadza przeglądy Kodeksu Bezpiecznych Relacji, aby upewnić się, że jest on zawsze aktualny i skuteczny.</a:t>
            </a:r>
          </a:p>
          <a:p>
            <a:pPr algn="just" marL="883665" indent="-441833" lvl="1">
              <a:lnSpc>
                <a:spcPts val="5730"/>
              </a:lnSpc>
              <a:buFont typeface="Arial"/>
              <a:buChar char="•"/>
            </a:pPr>
            <a:r>
              <a:rPr lang="en-US" sz="4092">
                <a:solidFill>
                  <a:srgbClr val="FFFFFF"/>
                </a:solidFill>
                <a:latin typeface="Blinker"/>
              </a:rPr>
              <a:t>Aktualizacje są dokonywane w oparciu o najnowsze badania, zmiany w prawodawstwie i feedback od społeczności szkolnej.</a:t>
            </a:r>
          </a:p>
          <a:p>
            <a:pPr>
              <a:lnSpc>
                <a:spcPts val="5730"/>
              </a:lnSpc>
            </a:pPr>
          </a:p>
        </p:txBody>
      </p:sp>
      <p:grpSp>
        <p:nvGrpSpPr>
          <p:cNvPr name="Group 16" id="16"/>
          <p:cNvGrpSpPr/>
          <p:nvPr/>
        </p:nvGrpSpPr>
        <p:grpSpPr>
          <a:xfrm rot="0">
            <a:off x="16398656" y="9453794"/>
            <a:ext cx="4137738" cy="1566197"/>
            <a:chOff x="0" y="0"/>
            <a:chExt cx="1248512" cy="47258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248511" cy="472581"/>
            </a:xfrm>
            <a:custGeom>
              <a:avLst/>
              <a:gdLst/>
              <a:ahLst/>
              <a:cxnLst/>
              <a:rect r="r" b="b" t="t" l="l"/>
              <a:pathLst>
                <a:path h="472581" w="1248511">
                  <a:moveTo>
                    <a:pt x="1045311" y="0"/>
                  </a:moveTo>
                  <a:lnTo>
                    <a:pt x="0" y="0"/>
                  </a:lnTo>
                  <a:lnTo>
                    <a:pt x="203200" y="472581"/>
                  </a:lnTo>
                  <a:lnTo>
                    <a:pt x="1248511" y="472581"/>
                  </a:lnTo>
                  <a:lnTo>
                    <a:pt x="1045311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101600" y="-38100"/>
              <a:ext cx="1045312" cy="5106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5603949" y="9038414"/>
            <a:ext cx="2499511" cy="1535247"/>
            <a:chOff x="0" y="0"/>
            <a:chExt cx="868254" cy="533298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68254" cy="533298"/>
            </a:xfrm>
            <a:custGeom>
              <a:avLst/>
              <a:gdLst/>
              <a:ahLst/>
              <a:cxnLst/>
              <a:rect r="r" b="b" t="t" l="l"/>
              <a:pathLst>
                <a:path h="533298" w="868254">
                  <a:moveTo>
                    <a:pt x="665054" y="0"/>
                  </a:moveTo>
                  <a:lnTo>
                    <a:pt x="0" y="0"/>
                  </a:lnTo>
                  <a:lnTo>
                    <a:pt x="203200" y="533298"/>
                  </a:lnTo>
                  <a:lnTo>
                    <a:pt x="868254" y="533298"/>
                  </a:lnTo>
                  <a:lnTo>
                    <a:pt x="665054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101600" y="-38100"/>
              <a:ext cx="665054" cy="5713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2159430" y="9453794"/>
            <a:ext cx="5060879" cy="1929391"/>
            <a:chOff x="0" y="0"/>
            <a:chExt cx="1438640" cy="548462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438640" cy="548462"/>
            </a:xfrm>
            <a:custGeom>
              <a:avLst/>
              <a:gdLst/>
              <a:ahLst/>
              <a:cxnLst/>
              <a:rect r="r" b="b" t="t" l="l"/>
              <a:pathLst>
                <a:path h="548462" w="1438640">
                  <a:moveTo>
                    <a:pt x="1235440" y="0"/>
                  </a:moveTo>
                  <a:lnTo>
                    <a:pt x="0" y="0"/>
                  </a:lnTo>
                  <a:lnTo>
                    <a:pt x="203200" y="548462"/>
                  </a:lnTo>
                  <a:lnTo>
                    <a:pt x="1438640" y="548462"/>
                  </a:lnTo>
                  <a:lnTo>
                    <a:pt x="123544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101600" y="-38100"/>
              <a:ext cx="1235440" cy="5865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16670690" y="9463472"/>
            <a:ext cx="958037" cy="712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33"/>
              </a:lnSpc>
            </a:pPr>
            <a:r>
              <a:rPr lang="en-US" sz="4166">
                <a:solidFill>
                  <a:srgbClr val="FFFFFF"/>
                </a:solidFill>
                <a:latin typeface="League Spartan"/>
              </a:rPr>
              <a:t>13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3419454"/>
            <a:ext cx="19000682" cy="6813068"/>
            <a:chOff x="0" y="0"/>
            <a:chExt cx="5004295" cy="179438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04295" cy="1794388"/>
            </a:xfrm>
            <a:custGeom>
              <a:avLst/>
              <a:gdLst/>
              <a:ahLst/>
              <a:cxnLst/>
              <a:rect r="r" b="b" t="t" l="l"/>
              <a:pathLst>
                <a:path h="1794388" w="5004295">
                  <a:moveTo>
                    <a:pt x="0" y="0"/>
                  </a:moveTo>
                  <a:lnTo>
                    <a:pt x="5004295" y="0"/>
                  </a:lnTo>
                  <a:lnTo>
                    <a:pt x="5004295" y="1794388"/>
                  </a:lnTo>
                  <a:lnTo>
                    <a:pt x="0" y="1794388"/>
                  </a:lnTo>
                  <a:close/>
                </a:path>
              </a:pathLst>
            </a:custGeom>
            <a:solidFill>
              <a:srgbClr val="059BD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04295" cy="18324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297658" y="-200693"/>
            <a:ext cx="20238736" cy="3188693"/>
            <a:chOff x="0" y="0"/>
            <a:chExt cx="2689103" cy="42367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689103" cy="423679"/>
            </a:xfrm>
            <a:custGeom>
              <a:avLst/>
              <a:gdLst/>
              <a:ahLst/>
              <a:cxnLst/>
              <a:rect r="r" b="b" t="t" l="l"/>
              <a:pathLst>
                <a:path h="423679" w="2689103">
                  <a:moveTo>
                    <a:pt x="2485903" y="0"/>
                  </a:moveTo>
                  <a:lnTo>
                    <a:pt x="0" y="0"/>
                  </a:lnTo>
                  <a:lnTo>
                    <a:pt x="203200" y="423679"/>
                  </a:lnTo>
                  <a:lnTo>
                    <a:pt x="2689103" y="423679"/>
                  </a:lnTo>
                  <a:lnTo>
                    <a:pt x="2485903" y="0"/>
                  </a:lnTo>
                  <a:close/>
                </a:path>
              </a:pathLst>
            </a:custGeom>
            <a:solidFill>
              <a:srgbClr val="059BDD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101600" y="-38100"/>
              <a:ext cx="2485903" cy="4617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-1440088" y="0"/>
            <a:ext cx="3509203" cy="1176871"/>
            <a:chOff x="0" y="0"/>
            <a:chExt cx="673888" cy="226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73888" cy="226000"/>
            </a:xfrm>
            <a:custGeom>
              <a:avLst/>
              <a:gdLst/>
              <a:ahLst/>
              <a:cxnLst/>
              <a:rect r="r" b="b" t="t" l="l"/>
              <a:pathLst>
                <a:path h="226000" w="673888">
                  <a:moveTo>
                    <a:pt x="203200" y="0"/>
                  </a:moveTo>
                  <a:lnTo>
                    <a:pt x="673888" y="0"/>
                  </a:lnTo>
                  <a:lnTo>
                    <a:pt x="470688" y="226000"/>
                  </a:lnTo>
                  <a:lnTo>
                    <a:pt x="0" y="2260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101600" y="-38100"/>
              <a:ext cx="470688" cy="264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-2670310" y="1292934"/>
            <a:ext cx="3699010" cy="1240526"/>
            <a:chOff x="0" y="0"/>
            <a:chExt cx="673888" cy="226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73888" cy="226000"/>
            </a:xfrm>
            <a:custGeom>
              <a:avLst/>
              <a:gdLst/>
              <a:ahLst/>
              <a:cxnLst/>
              <a:rect r="r" b="b" t="t" l="l"/>
              <a:pathLst>
                <a:path h="226000" w="673888">
                  <a:moveTo>
                    <a:pt x="203200" y="0"/>
                  </a:moveTo>
                  <a:lnTo>
                    <a:pt x="673888" y="0"/>
                  </a:lnTo>
                  <a:lnTo>
                    <a:pt x="470688" y="226000"/>
                  </a:lnTo>
                  <a:lnTo>
                    <a:pt x="0" y="2260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101600" y="-38100"/>
              <a:ext cx="470688" cy="264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897771" y="634811"/>
            <a:ext cx="15730956" cy="927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>
                <a:solidFill>
                  <a:srgbClr val="FFFFFF"/>
                </a:solidFill>
                <a:latin typeface="League Spartan"/>
              </a:rPr>
              <a:t>Wdrażanie i Nadzór nad Kodeksem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03064" y="4034642"/>
            <a:ext cx="14500885" cy="5772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730"/>
              </a:lnSpc>
            </a:pPr>
            <a:r>
              <a:rPr lang="en-US" sz="4092">
                <a:solidFill>
                  <a:srgbClr val="FFFFFF"/>
                </a:solidFill>
                <a:latin typeface="Blinker Bold"/>
              </a:rPr>
              <a:t>Systematyczne Monitorowanie i Egzekwowanie Zasad:</a:t>
            </a:r>
          </a:p>
          <a:p>
            <a:pPr algn="just">
              <a:lnSpc>
                <a:spcPts val="5730"/>
              </a:lnSpc>
            </a:pPr>
          </a:p>
          <a:p>
            <a:pPr algn="just" marL="883665" indent="-441833" lvl="1">
              <a:lnSpc>
                <a:spcPts val="5730"/>
              </a:lnSpc>
              <a:buFont typeface="Arial"/>
              <a:buChar char="•"/>
            </a:pPr>
            <a:r>
              <a:rPr lang="en-US" sz="4092">
                <a:solidFill>
                  <a:srgbClr val="FFFFFF"/>
                </a:solidFill>
                <a:latin typeface="Blinker"/>
              </a:rPr>
              <a:t>Stosujemy systematyczne monitorowanie przestrzegania kodeksu w codziennych działaniach szkoły.</a:t>
            </a:r>
          </a:p>
          <a:p>
            <a:pPr algn="just" marL="883665" indent="-441833" lvl="1">
              <a:lnSpc>
                <a:spcPts val="5730"/>
              </a:lnSpc>
              <a:buFont typeface="Arial"/>
              <a:buChar char="•"/>
            </a:pPr>
            <a:r>
              <a:rPr lang="en-US" sz="4092">
                <a:solidFill>
                  <a:srgbClr val="FFFFFF"/>
                </a:solidFill>
                <a:latin typeface="Blinker"/>
              </a:rPr>
              <a:t>W przypadku naruszeń kodeksu, podejmujemy odpowiednie działania dyscyplinarne i korygujące.</a:t>
            </a:r>
          </a:p>
          <a:p>
            <a:pPr algn="just">
              <a:lnSpc>
                <a:spcPts val="5730"/>
              </a:lnSpc>
            </a:pPr>
          </a:p>
          <a:p>
            <a:pPr algn="just">
              <a:lnSpc>
                <a:spcPts val="5730"/>
              </a:lnSpc>
            </a:pPr>
          </a:p>
        </p:txBody>
      </p:sp>
      <p:grpSp>
        <p:nvGrpSpPr>
          <p:cNvPr name="Group 16" id="16"/>
          <p:cNvGrpSpPr/>
          <p:nvPr/>
        </p:nvGrpSpPr>
        <p:grpSpPr>
          <a:xfrm rot="0">
            <a:off x="16398656" y="9453794"/>
            <a:ext cx="4137738" cy="1566197"/>
            <a:chOff x="0" y="0"/>
            <a:chExt cx="1248512" cy="47258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248511" cy="472581"/>
            </a:xfrm>
            <a:custGeom>
              <a:avLst/>
              <a:gdLst/>
              <a:ahLst/>
              <a:cxnLst/>
              <a:rect r="r" b="b" t="t" l="l"/>
              <a:pathLst>
                <a:path h="472581" w="1248511">
                  <a:moveTo>
                    <a:pt x="1045311" y="0"/>
                  </a:moveTo>
                  <a:lnTo>
                    <a:pt x="0" y="0"/>
                  </a:lnTo>
                  <a:lnTo>
                    <a:pt x="203200" y="472581"/>
                  </a:lnTo>
                  <a:lnTo>
                    <a:pt x="1248511" y="472581"/>
                  </a:lnTo>
                  <a:lnTo>
                    <a:pt x="1045311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101600" y="-38100"/>
              <a:ext cx="1045312" cy="5106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5603949" y="9038414"/>
            <a:ext cx="2499511" cy="1535247"/>
            <a:chOff x="0" y="0"/>
            <a:chExt cx="868254" cy="533298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68254" cy="533298"/>
            </a:xfrm>
            <a:custGeom>
              <a:avLst/>
              <a:gdLst/>
              <a:ahLst/>
              <a:cxnLst/>
              <a:rect r="r" b="b" t="t" l="l"/>
              <a:pathLst>
                <a:path h="533298" w="868254">
                  <a:moveTo>
                    <a:pt x="665054" y="0"/>
                  </a:moveTo>
                  <a:lnTo>
                    <a:pt x="0" y="0"/>
                  </a:lnTo>
                  <a:lnTo>
                    <a:pt x="203200" y="533298"/>
                  </a:lnTo>
                  <a:lnTo>
                    <a:pt x="868254" y="533298"/>
                  </a:lnTo>
                  <a:lnTo>
                    <a:pt x="665054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101600" y="-38100"/>
              <a:ext cx="665054" cy="5713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2159430" y="9453794"/>
            <a:ext cx="5060879" cy="1929391"/>
            <a:chOff x="0" y="0"/>
            <a:chExt cx="1438640" cy="548462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438640" cy="548462"/>
            </a:xfrm>
            <a:custGeom>
              <a:avLst/>
              <a:gdLst/>
              <a:ahLst/>
              <a:cxnLst/>
              <a:rect r="r" b="b" t="t" l="l"/>
              <a:pathLst>
                <a:path h="548462" w="1438640">
                  <a:moveTo>
                    <a:pt x="1235440" y="0"/>
                  </a:moveTo>
                  <a:lnTo>
                    <a:pt x="0" y="0"/>
                  </a:lnTo>
                  <a:lnTo>
                    <a:pt x="203200" y="548462"/>
                  </a:lnTo>
                  <a:lnTo>
                    <a:pt x="1438640" y="548462"/>
                  </a:lnTo>
                  <a:lnTo>
                    <a:pt x="123544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101600" y="-38100"/>
              <a:ext cx="1235440" cy="5865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16670690" y="9463472"/>
            <a:ext cx="958037" cy="712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33"/>
              </a:lnSpc>
            </a:pPr>
            <a:r>
              <a:rPr lang="en-US" sz="4166">
                <a:solidFill>
                  <a:srgbClr val="FFFFFF"/>
                </a:solidFill>
                <a:latin typeface="League Spartan"/>
              </a:rPr>
              <a:t>14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97658" y="-200693"/>
            <a:ext cx="20238736" cy="2734153"/>
            <a:chOff x="0" y="0"/>
            <a:chExt cx="2689103" cy="36328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689103" cy="363284"/>
            </a:xfrm>
            <a:custGeom>
              <a:avLst/>
              <a:gdLst/>
              <a:ahLst/>
              <a:cxnLst/>
              <a:rect r="r" b="b" t="t" l="l"/>
              <a:pathLst>
                <a:path h="363284" w="2689103">
                  <a:moveTo>
                    <a:pt x="2485903" y="0"/>
                  </a:moveTo>
                  <a:lnTo>
                    <a:pt x="0" y="0"/>
                  </a:lnTo>
                  <a:lnTo>
                    <a:pt x="203200" y="363284"/>
                  </a:lnTo>
                  <a:lnTo>
                    <a:pt x="2689103" y="363284"/>
                  </a:lnTo>
                  <a:lnTo>
                    <a:pt x="2485903" y="0"/>
                  </a:lnTo>
                  <a:close/>
                </a:path>
              </a:pathLst>
            </a:custGeom>
            <a:solidFill>
              <a:srgbClr val="059BD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01600" y="-38100"/>
              <a:ext cx="2485903" cy="401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440088" y="0"/>
            <a:ext cx="3509203" cy="1176871"/>
            <a:chOff x="0" y="0"/>
            <a:chExt cx="673888" cy="226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73888" cy="226000"/>
            </a:xfrm>
            <a:custGeom>
              <a:avLst/>
              <a:gdLst/>
              <a:ahLst/>
              <a:cxnLst/>
              <a:rect r="r" b="b" t="t" l="l"/>
              <a:pathLst>
                <a:path h="226000" w="673888">
                  <a:moveTo>
                    <a:pt x="203200" y="0"/>
                  </a:moveTo>
                  <a:lnTo>
                    <a:pt x="673888" y="0"/>
                  </a:lnTo>
                  <a:lnTo>
                    <a:pt x="470688" y="226000"/>
                  </a:lnTo>
                  <a:lnTo>
                    <a:pt x="0" y="2260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101600" y="-38100"/>
              <a:ext cx="470688" cy="264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6398656" y="9453794"/>
            <a:ext cx="4137738" cy="1566197"/>
            <a:chOff x="0" y="0"/>
            <a:chExt cx="1248512" cy="47258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248511" cy="472581"/>
            </a:xfrm>
            <a:custGeom>
              <a:avLst/>
              <a:gdLst/>
              <a:ahLst/>
              <a:cxnLst/>
              <a:rect r="r" b="b" t="t" l="l"/>
              <a:pathLst>
                <a:path h="472581" w="1248511">
                  <a:moveTo>
                    <a:pt x="1045311" y="0"/>
                  </a:moveTo>
                  <a:lnTo>
                    <a:pt x="0" y="0"/>
                  </a:lnTo>
                  <a:lnTo>
                    <a:pt x="203200" y="472581"/>
                  </a:lnTo>
                  <a:lnTo>
                    <a:pt x="1248511" y="472581"/>
                  </a:lnTo>
                  <a:lnTo>
                    <a:pt x="1045311" y="0"/>
                  </a:lnTo>
                  <a:close/>
                </a:path>
              </a:pathLst>
            </a:custGeom>
            <a:solidFill>
              <a:srgbClr val="059BDD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101600" y="-38100"/>
              <a:ext cx="1045312" cy="5106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5603949" y="9038414"/>
            <a:ext cx="2499511" cy="1535247"/>
            <a:chOff x="0" y="0"/>
            <a:chExt cx="868254" cy="53329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68254" cy="533298"/>
            </a:xfrm>
            <a:custGeom>
              <a:avLst/>
              <a:gdLst/>
              <a:ahLst/>
              <a:cxnLst/>
              <a:rect r="r" b="b" t="t" l="l"/>
              <a:pathLst>
                <a:path h="533298" w="868254">
                  <a:moveTo>
                    <a:pt x="665054" y="0"/>
                  </a:moveTo>
                  <a:lnTo>
                    <a:pt x="0" y="0"/>
                  </a:lnTo>
                  <a:lnTo>
                    <a:pt x="203200" y="533298"/>
                  </a:lnTo>
                  <a:lnTo>
                    <a:pt x="868254" y="533298"/>
                  </a:lnTo>
                  <a:lnTo>
                    <a:pt x="665054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101600" y="-38100"/>
              <a:ext cx="665054" cy="5713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2159430" y="9453794"/>
            <a:ext cx="5060879" cy="1929391"/>
            <a:chOff x="0" y="0"/>
            <a:chExt cx="1438640" cy="54846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438640" cy="548462"/>
            </a:xfrm>
            <a:custGeom>
              <a:avLst/>
              <a:gdLst/>
              <a:ahLst/>
              <a:cxnLst/>
              <a:rect r="r" b="b" t="t" l="l"/>
              <a:pathLst>
                <a:path h="548462" w="1438640">
                  <a:moveTo>
                    <a:pt x="1235440" y="0"/>
                  </a:moveTo>
                  <a:lnTo>
                    <a:pt x="0" y="0"/>
                  </a:lnTo>
                  <a:lnTo>
                    <a:pt x="203200" y="548462"/>
                  </a:lnTo>
                  <a:lnTo>
                    <a:pt x="1438640" y="548462"/>
                  </a:lnTo>
                  <a:lnTo>
                    <a:pt x="1235440" y="0"/>
                  </a:lnTo>
                  <a:close/>
                </a:path>
              </a:pathLst>
            </a:custGeom>
            <a:solidFill>
              <a:srgbClr val="059BDD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101600" y="-38100"/>
              <a:ext cx="1235440" cy="5865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-2670310" y="1292934"/>
            <a:ext cx="3699010" cy="1240526"/>
            <a:chOff x="0" y="0"/>
            <a:chExt cx="673888" cy="226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73888" cy="226000"/>
            </a:xfrm>
            <a:custGeom>
              <a:avLst/>
              <a:gdLst/>
              <a:ahLst/>
              <a:cxnLst/>
              <a:rect r="r" b="b" t="t" l="l"/>
              <a:pathLst>
                <a:path h="226000" w="673888">
                  <a:moveTo>
                    <a:pt x="203200" y="0"/>
                  </a:moveTo>
                  <a:lnTo>
                    <a:pt x="673888" y="0"/>
                  </a:lnTo>
                  <a:lnTo>
                    <a:pt x="470688" y="226000"/>
                  </a:lnTo>
                  <a:lnTo>
                    <a:pt x="0" y="2260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101600" y="-38100"/>
              <a:ext cx="470688" cy="264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2069115" y="2929269"/>
            <a:ext cx="18230550" cy="6109146"/>
            <a:chOff x="0" y="0"/>
            <a:chExt cx="18259962" cy="6119002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8259961" cy="6119002"/>
            </a:xfrm>
            <a:custGeom>
              <a:avLst/>
              <a:gdLst/>
              <a:ahLst/>
              <a:cxnLst/>
              <a:rect r="r" b="b" t="t" l="l"/>
              <a:pathLst>
                <a:path h="6119002" w="18259961">
                  <a:moveTo>
                    <a:pt x="0" y="0"/>
                  </a:moveTo>
                  <a:lnTo>
                    <a:pt x="18259961" y="0"/>
                  </a:lnTo>
                  <a:lnTo>
                    <a:pt x="18259961" y="6119002"/>
                  </a:lnTo>
                  <a:lnTo>
                    <a:pt x="0" y="6119002"/>
                  </a:lnTo>
                  <a:close/>
                </a:path>
              </a:pathLst>
            </a:custGeom>
            <a:solidFill>
              <a:srgbClr val="059BDD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18259962" cy="61571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16670690" y="9463472"/>
            <a:ext cx="958037" cy="712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33"/>
              </a:lnSpc>
            </a:pPr>
            <a:r>
              <a:rPr lang="en-US" sz="4166">
                <a:solidFill>
                  <a:srgbClr val="FFFFFF"/>
                </a:solidFill>
                <a:latin typeface="League Spartan"/>
              </a:rPr>
              <a:t>15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861735" y="1197684"/>
            <a:ext cx="8555291" cy="927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>
                <a:solidFill>
                  <a:srgbClr val="FFFFFF"/>
                </a:solidFill>
                <a:latin typeface="League Spartan"/>
              </a:rPr>
              <a:t>Procedury Interwencji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2874284" y="3213845"/>
            <a:ext cx="14754443" cy="54637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445"/>
              </a:lnSpc>
            </a:pPr>
            <a:r>
              <a:rPr lang="en-US" sz="3889">
                <a:solidFill>
                  <a:srgbClr val="FFFFFF"/>
                </a:solidFill>
                <a:latin typeface="Blinker Bold"/>
              </a:rPr>
              <a:t>SZCZEGÓŁOWE PROCEDURY INTERWENCYJNE:</a:t>
            </a:r>
          </a:p>
          <a:p>
            <a:pPr algn="just" marL="839850" indent="-419925" lvl="1">
              <a:lnSpc>
                <a:spcPts val="5445"/>
              </a:lnSpc>
              <a:buFont typeface="Arial"/>
              <a:buChar char="•"/>
            </a:pPr>
            <a:r>
              <a:rPr lang="en-US" sz="3889">
                <a:solidFill>
                  <a:srgbClr val="FFFFFF"/>
                </a:solidFill>
                <a:latin typeface="Blinker"/>
              </a:rPr>
              <a:t>W naszej szkole mamy opracowane szczegółowe procedury interwencyjne, które są aktywowane w przypadku podejrzenia krzywdzenia uczniów.</a:t>
            </a:r>
          </a:p>
          <a:p>
            <a:pPr algn="just" marL="839850" indent="-419925" lvl="1">
              <a:lnSpc>
                <a:spcPts val="5445"/>
              </a:lnSpc>
              <a:spcBef>
                <a:spcPct val="0"/>
              </a:spcBef>
              <a:buFont typeface="Arial"/>
              <a:buChar char="•"/>
            </a:pPr>
            <a:r>
              <a:rPr lang="en-US" sz="3889">
                <a:solidFill>
                  <a:srgbClr val="FFFFFF"/>
                </a:solidFill>
                <a:latin typeface="Blinker"/>
              </a:rPr>
              <a:t>Procedury te obejmują kroki, które należy podjąć od momentu zidentyfikowania potencjalnego zagrożenia, aż po jego rozwiązanie. Wszystko to, aby zapewnić szybką i skuteczną ochronę dla ucznia.</a:t>
            </a:r>
          </a:p>
          <a:p>
            <a:pPr>
              <a:lnSpc>
                <a:spcPts val="5445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97658" y="-200693"/>
            <a:ext cx="20238736" cy="2734153"/>
            <a:chOff x="0" y="0"/>
            <a:chExt cx="2689103" cy="36328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689103" cy="363284"/>
            </a:xfrm>
            <a:custGeom>
              <a:avLst/>
              <a:gdLst/>
              <a:ahLst/>
              <a:cxnLst/>
              <a:rect r="r" b="b" t="t" l="l"/>
              <a:pathLst>
                <a:path h="363284" w="2689103">
                  <a:moveTo>
                    <a:pt x="2485903" y="0"/>
                  </a:moveTo>
                  <a:lnTo>
                    <a:pt x="0" y="0"/>
                  </a:lnTo>
                  <a:lnTo>
                    <a:pt x="203200" y="363284"/>
                  </a:lnTo>
                  <a:lnTo>
                    <a:pt x="2689103" y="363284"/>
                  </a:lnTo>
                  <a:lnTo>
                    <a:pt x="2485903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01600" y="-38100"/>
              <a:ext cx="2485903" cy="401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440088" y="0"/>
            <a:ext cx="3509203" cy="1176871"/>
            <a:chOff x="0" y="0"/>
            <a:chExt cx="673888" cy="226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73888" cy="226000"/>
            </a:xfrm>
            <a:custGeom>
              <a:avLst/>
              <a:gdLst/>
              <a:ahLst/>
              <a:cxnLst/>
              <a:rect r="r" b="b" t="t" l="l"/>
              <a:pathLst>
                <a:path h="226000" w="673888">
                  <a:moveTo>
                    <a:pt x="203200" y="0"/>
                  </a:moveTo>
                  <a:lnTo>
                    <a:pt x="673888" y="0"/>
                  </a:lnTo>
                  <a:lnTo>
                    <a:pt x="470688" y="226000"/>
                  </a:lnTo>
                  <a:lnTo>
                    <a:pt x="0" y="2260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59BDD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101600" y="-38100"/>
              <a:ext cx="470688" cy="264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6398656" y="9453794"/>
            <a:ext cx="4137738" cy="1566197"/>
            <a:chOff x="0" y="0"/>
            <a:chExt cx="1248512" cy="47258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248511" cy="472581"/>
            </a:xfrm>
            <a:custGeom>
              <a:avLst/>
              <a:gdLst/>
              <a:ahLst/>
              <a:cxnLst/>
              <a:rect r="r" b="b" t="t" l="l"/>
              <a:pathLst>
                <a:path h="472581" w="1248511">
                  <a:moveTo>
                    <a:pt x="1045311" y="0"/>
                  </a:moveTo>
                  <a:lnTo>
                    <a:pt x="0" y="0"/>
                  </a:lnTo>
                  <a:lnTo>
                    <a:pt x="203200" y="472581"/>
                  </a:lnTo>
                  <a:lnTo>
                    <a:pt x="1248511" y="472581"/>
                  </a:lnTo>
                  <a:lnTo>
                    <a:pt x="1045311" y="0"/>
                  </a:lnTo>
                  <a:close/>
                </a:path>
              </a:pathLst>
            </a:custGeom>
            <a:solidFill>
              <a:srgbClr val="059BDD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101600" y="-38100"/>
              <a:ext cx="1045312" cy="5106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2069115" y="2929269"/>
            <a:ext cx="18230550" cy="6329031"/>
            <a:chOff x="0" y="0"/>
            <a:chExt cx="18259962" cy="633924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8259961" cy="6339242"/>
            </a:xfrm>
            <a:custGeom>
              <a:avLst/>
              <a:gdLst/>
              <a:ahLst/>
              <a:cxnLst/>
              <a:rect r="r" b="b" t="t" l="l"/>
              <a:pathLst>
                <a:path h="6339242" w="18259961">
                  <a:moveTo>
                    <a:pt x="0" y="0"/>
                  </a:moveTo>
                  <a:lnTo>
                    <a:pt x="18259961" y="0"/>
                  </a:lnTo>
                  <a:lnTo>
                    <a:pt x="18259961" y="6339242"/>
                  </a:lnTo>
                  <a:lnTo>
                    <a:pt x="0" y="6339242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8259962" cy="63773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5603949" y="9038414"/>
            <a:ext cx="2499511" cy="1535247"/>
            <a:chOff x="0" y="0"/>
            <a:chExt cx="868254" cy="533298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68254" cy="533298"/>
            </a:xfrm>
            <a:custGeom>
              <a:avLst/>
              <a:gdLst/>
              <a:ahLst/>
              <a:cxnLst/>
              <a:rect r="r" b="b" t="t" l="l"/>
              <a:pathLst>
                <a:path h="533298" w="868254">
                  <a:moveTo>
                    <a:pt x="665054" y="0"/>
                  </a:moveTo>
                  <a:lnTo>
                    <a:pt x="0" y="0"/>
                  </a:lnTo>
                  <a:lnTo>
                    <a:pt x="203200" y="533298"/>
                  </a:lnTo>
                  <a:lnTo>
                    <a:pt x="868254" y="533298"/>
                  </a:lnTo>
                  <a:lnTo>
                    <a:pt x="665054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101600" y="-38100"/>
              <a:ext cx="665054" cy="5713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2159430" y="9453794"/>
            <a:ext cx="5060879" cy="1929391"/>
            <a:chOff x="0" y="0"/>
            <a:chExt cx="1438640" cy="548462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438640" cy="548462"/>
            </a:xfrm>
            <a:custGeom>
              <a:avLst/>
              <a:gdLst/>
              <a:ahLst/>
              <a:cxnLst/>
              <a:rect r="r" b="b" t="t" l="l"/>
              <a:pathLst>
                <a:path h="548462" w="1438640">
                  <a:moveTo>
                    <a:pt x="1235440" y="0"/>
                  </a:moveTo>
                  <a:lnTo>
                    <a:pt x="0" y="0"/>
                  </a:lnTo>
                  <a:lnTo>
                    <a:pt x="203200" y="548462"/>
                  </a:lnTo>
                  <a:lnTo>
                    <a:pt x="1438640" y="548462"/>
                  </a:lnTo>
                  <a:lnTo>
                    <a:pt x="1235440" y="0"/>
                  </a:lnTo>
                  <a:close/>
                </a:path>
              </a:pathLst>
            </a:custGeom>
            <a:solidFill>
              <a:srgbClr val="059BDD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101600" y="-38100"/>
              <a:ext cx="1235440" cy="5865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-2670310" y="1292934"/>
            <a:ext cx="3699010" cy="1240526"/>
            <a:chOff x="0" y="0"/>
            <a:chExt cx="673888" cy="2260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73888" cy="226000"/>
            </a:xfrm>
            <a:custGeom>
              <a:avLst/>
              <a:gdLst/>
              <a:ahLst/>
              <a:cxnLst/>
              <a:rect r="r" b="b" t="t" l="l"/>
              <a:pathLst>
                <a:path h="226000" w="673888">
                  <a:moveTo>
                    <a:pt x="203200" y="0"/>
                  </a:moveTo>
                  <a:lnTo>
                    <a:pt x="673888" y="0"/>
                  </a:lnTo>
                  <a:lnTo>
                    <a:pt x="470688" y="226000"/>
                  </a:lnTo>
                  <a:lnTo>
                    <a:pt x="0" y="2260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59BDD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101600" y="-38100"/>
              <a:ext cx="470688" cy="264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16670690" y="9463472"/>
            <a:ext cx="958037" cy="712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33"/>
              </a:lnSpc>
            </a:pPr>
            <a:r>
              <a:rPr lang="en-US" sz="4166">
                <a:solidFill>
                  <a:srgbClr val="FFFFFF"/>
                </a:solidFill>
                <a:latin typeface="League Spartan"/>
              </a:rPr>
              <a:t>16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395266" y="2970644"/>
            <a:ext cx="14754443" cy="68353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445"/>
              </a:lnSpc>
            </a:pPr>
            <a:r>
              <a:rPr lang="en-US" sz="3889">
                <a:solidFill>
                  <a:srgbClr val="FFFFFF"/>
                </a:solidFill>
                <a:latin typeface="Blinker Semi-Bold"/>
              </a:rPr>
              <a:t>WSPÓŁPRACA Z ODPOWIEDNIMI INSTYTUCJAMI W CELU OCHRONY UCZNIÓW</a:t>
            </a:r>
            <a:r>
              <a:rPr lang="en-US" sz="3889">
                <a:solidFill>
                  <a:srgbClr val="FFFFFF"/>
                </a:solidFill>
                <a:latin typeface="Blinker"/>
              </a:rPr>
              <a:t>:</a:t>
            </a:r>
          </a:p>
          <a:p>
            <a:pPr algn="just" marL="839850" indent="-419925" lvl="1">
              <a:lnSpc>
                <a:spcPts val="5445"/>
              </a:lnSpc>
              <a:buFont typeface="Arial"/>
              <a:buChar char="•"/>
            </a:pPr>
            <a:r>
              <a:rPr lang="en-US" sz="3889">
                <a:solidFill>
                  <a:srgbClr val="FFFFFF"/>
                </a:solidFill>
                <a:latin typeface="Blinker"/>
              </a:rPr>
              <a:t>W sytuacjach wymagających interwencji zewnętrznej, współpracujemy z odpowiednimi instytucjami, takimi jak służby opiekuńcze, poradnie psychologiczno-pedagogiczne, a w niektórych przypadkach również z organami ścigania.</a:t>
            </a:r>
          </a:p>
          <a:p>
            <a:pPr algn="just" marL="839850" indent="-419925" lvl="1">
              <a:lnSpc>
                <a:spcPts val="5445"/>
              </a:lnSpc>
              <a:spcBef>
                <a:spcPct val="0"/>
              </a:spcBef>
              <a:buFont typeface="Arial"/>
              <a:buChar char="•"/>
            </a:pPr>
            <a:r>
              <a:rPr lang="en-US" sz="3889">
                <a:solidFill>
                  <a:srgbClr val="FFFFFF"/>
                </a:solidFill>
                <a:latin typeface="Blinker"/>
              </a:rPr>
              <a:t>Naszym p</a:t>
            </a:r>
            <a:r>
              <a:rPr lang="en-US" sz="3889">
                <a:solidFill>
                  <a:srgbClr val="FFFFFF"/>
                </a:solidFill>
                <a:latin typeface="Blinker"/>
              </a:rPr>
              <a:t>riorytetem jest zapewnienie, że każdy uczeń, który znajduje się w sytuacji zagrożenia, otrzyma profesjonalną pomoc         i wsparcie.</a:t>
            </a:r>
          </a:p>
          <a:p>
            <a:pPr>
              <a:lnSpc>
                <a:spcPts val="5445"/>
              </a:lnSpc>
              <a:spcBef>
                <a:spcPct val="0"/>
              </a:spcBef>
            </a:pPr>
          </a:p>
        </p:txBody>
      </p:sp>
      <p:sp>
        <p:nvSpPr>
          <p:cNvPr name="TextBox 25" id="25"/>
          <p:cNvSpPr txBox="true"/>
          <p:nvPr/>
        </p:nvSpPr>
        <p:spPr>
          <a:xfrm rot="0">
            <a:off x="1861735" y="1197684"/>
            <a:ext cx="8555291" cy="927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>
                <a:solidFill>
                  <a:srgbClr val="FFFFFF"/>
                </a:solidFill>
                <a:latin typeface="League Spartan"/>
              </a:rPr>
              <a:t>Procedury Interwencji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440088" y="0"/>
            <a:ext cx="3509203" cy="1176871"/>
            <a:chOff x="0" y="0"/>
            <a:chExt cx="673888" cy="22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73888" cy="226000"/>
            </a:xfrm>
            <a:custGeom>
              <a:avLst/>
              <a:gdLst/>
              <a:ahLst/>
              <a:cxnLst/>
              <a:rect r="r" b="b" t="t" l="l"/>
              <a:pathLst>
                <a:path h="226000" w="673888">
                  <a:moveTo>
                    <a:pt x="203200" y="0"/>
                  </a:moveTo>
                  <a:lnTo>
                    <a:pt x="673888" y="0"/>
                  </a:lnTo>
                  <a:lnTo>
                    <a:pt x="470688" y="226000"/>
                  </a:lnTo>
                  <a:lnTo>
                    <a:pt x="0" y="2260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59BD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01600" y="-38100"/>
              <a:ext cx="470688" cy="264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2480503" y="1504652"/>
            <a:ext cx="3509203" cy="1176871"/>
            <a:chOff x="0" y="0"/>
            <a:chExt cx="673888" cy="226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73888" cy="226000"/>
            </a:xfrm>
            <a:custGeom>
              <a:avLst/>
              <a:gdLst/>
              <a:ahLst/>
              <a:cxnLst/>
              <a:rect r="r" b="b" t="t" l="l"/>
              <a:pathLst>
                <a:path h="226000" w="673888">
                  <a:moveTo>
                    <a:pt x="203200" y="0"/>
                  </a:moveTo>
                  <a:lnTo>
                    <a:pt x="673888" y="0"/>
                  </a:lnTo>
                  <a:lnTo>
                    <a:pt x="470688" y="226000"/>
                  </a:lnTo>
                  <a:lnTo>
                    <a:pt x="0" y="2260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101600" y="-38100"/>
              <a:ext cx="470688" cy="264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208357" y="3783249"/>
            <a:ext cx="17494732" cy="4304826"/>
            <a:chOff x="0" y="0"/>
            <a:chExt cx="4607666" cy="113378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607666" cy="1133781"/>
            </a:xfrm>
            <a:custGeom>
              <a:avLst/>
              <a:gdLst/>
              <a:ahLst/>
              <a:cxnLst/>
              <a:rect r="r" b="b" t="t" l="l"/>
              <a:pathLst>
                <a:path h="1133781" w="4607666">
                  <a:moveTo>
                    <a:pt x="0" y="0"/>
                  </a:moveTo>
                  <a:lnTo>
                    <a:pt x="4607666" y="0"/>
                  </a:lnTo>
                  <a:lnTo>
                    <a:pt x="4607666" y="1133781"/>
                  </a:lnTo>
                  <a:lnTo>
                    <a:pt x="0" y="1133781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4607666" cy="11718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879934" y="2248183"/>
            <a:ext cx="6169098" cy="6169098"/>
            <a:chOff x="0" y="0"/>
            <a:chExt cx="3282950" cy="328295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282950" cy="3282950"/>
            </a:xfrm>
            <a:custGeom>
              <a:avLst/>
              <a:gdLst/>
              <a:ahLst/>
              <a:cxnLst/>
              <a:rect r="r" b="b" t="t" l="l"/>
              <a:pathLst>
                <a:path h="3282950" w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3282950"/>
                  </a:lnTo>
                  <a:lnTo>
                    <a:pt x="0" y="3282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9219" t="0" r="-39219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8720676" y="3872866"/>
            <a:ext cx="7677980" cy="39299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5773"/>
              </a:lnSpc>
            </a:pPr>
            <a:r>
              <a:rPr lang="en-US" sz="11266">
                <a:solidFill>
                  <a:srgbClr val="FFFFFF"/>
                </a:solidFill>
                <a:latin typeface="Blinker"/>
              </a:rPr>
              <a:t>Rola Rodziców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6398656" y="9453794"/>
            <a:ext cx="4137738" cy="1566197"/>
            <a:chOff x="0" y="0"/>
            <a:chExt cx="1248512" cy="472581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248511" cy="472581"/>
            </a:xfrm>
            <a:custGeom>
              <a:avLst/>
              <a:gdLst/>
              <a:ahLst/>
              <a:cxnLst/>
              <a:rect r="r" b="b" t="t" l="l"/>
              <a:pathLst>
                <a:path h="472581" w="1248511">
                  <a:moveTo>
                    <a:pt x="1045311" y="0"/>
                  </a:moveTo>
                  <a:lnTo>
                    <a:pt x="0" y="0"/>
                  </a:lnTo>
                  <a:lnTo>
                    <a:pt x="203200" y="472581"/>
                  </a:lnTo>
                  <a:lnTo>
                    <a:pt x="1248511" y="472581"/>
                  </a:lnTo>
                  <a:lnTo>
                    <a:pt x="1045311" y="0"/>
                  </a:lnTo>
                  <a:close/>
                </a:path>
              </a:pathLst>
            </a:custGeom>
            <a:solidFill>
              <a:srgbClr val="059BDD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101600" y="-38100"/>
              <a:ext cx="1045312" cy="5106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5603949" y="9038414"/>
            <a:ext cx="2499511" cy="1535247"/>
            <a:chOff x="0" y="0"/>
            <a:chExt cx="868254" cy="533298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68254" cy="533298"/>
            </a:xfrm>
            <a:custGeom>
              <a:avLst/>
              <a:gdLst/>
              <a:ahLst/>
              <a:cxnLst/>
              <a:rect r="r" b="b" t="t" l="l"/>
              <a:pathLst>
                <a:path h="533298" w="868254">
                  <a:moveTo>
                    <a:pt x="665054" y="0"/>
                  </a:moveTo>
                  <a:lnTo>
                    <a:pt x="0" y="0"/>
                  </a:lnTo>
                  <a:lnTo>
                    <a:pt x="203200" y="533298"/>
                  </a:lnTo>
                  <a:lnTo>
                    <a:pt x="868254" y="533298"/>
                  </a:lnTo>
                  <a:lnTo>
                    <a:pt x="665054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101600" y="-38100"/>
              <a:ext cx="665054" cy="5713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2159430" y="9453794"/>
            <a:ext cx="5060879" cy="1929391"/>
            <a:chOff x="0" y="0"/>
            <a:chExt cx="1438640" cy="548462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438640" cy="548462"/>
            </a:xfrm>
            <a:custGeom>
              <a:avLst/>
              <a:gdLst/>
              <a:ahLst/>
              <a:cxnLst/>
              <a:rect r="r" b="b" t="t" l="l"/>
              <a:pathLst>
                <a:path h="548462" w="1438640">
                  <a:moveTo>
                    <a:pt x="1235440" y="0"/>
                  </a:moveTo>
                  <a:lnTo>
                    <a:pt x="0" y="0"/>
                  </a:lnTo>
                  <a:lnTo>
                    <a:pt x="203200" y="548462"/>
                  </a:lnTo>
                  <a:lnTo>
                    <a:pt x="1438640" y="548462"/>
                  </a:lnTo>
                  <a:lnTo>
                    <a:pt x="1235440" y="0"/>
                  </a:lnTo>
                  <a:close/>
                </a:path>
              </a:pathLst>
            </a:custGeom>
            <a:solidFill>
              <a:srgbClr val="059BDD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101600" y="-38100"/>
              <a:ext cx="1235440" cy="5865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13514695" y="9469112"/>
            <a:ext cx="2369881" cy="7677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22"/>
              </a:lnSpc>
            </a:pPr>
            <a:r>
              <a:rPr lang="en-US" sz="4444">
                <a:solidFill>
                  <a:srgbClr val="FFFFFF"/>
                </a:solidFill>
                <a:latin typeface="Blinker"/>
              </a:rPr>
              <a:t>Group B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6670690" y="9463472"/>
            <a:ext cx="958037" cy="712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33"/>
              </a:lnSpc>
            </a:pPr>
            <a:r>
              <a:rPr lang="en-US" sz="4166">
                <a:solidFill>
                  <a:srgbClr val="FFFFFF"/>
                </a:solidFill>
                <a:latin typeface="League Spartan"/>
              </a:rPr>
              <a:t>17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3732277"/>
            <a:ext cx="19000682" cy="6500245"/>
            <a:chOff x="0" y="0"/>
            <a:chExt cx="5004295" cy="171199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04295" cy="1711999"/>
            </a:xfrm>
            <a:custGeom>
              <a:avLst/>
              <a:gdLst/>
              <a:ahLst/>
              <a:cxnLst/>
              <a:rect r="r" b="b" t="t" l="l"/>
              <a:pathLst>
                <a:path h="1711999" w="5004295">
                  <a:moveTo>
                    <a:pt x="0" y="0"/>
                  </a:moveTo>
                  <a:lnTo>
                    <a:pt x="5004295" y="0"/>
                  </a:lnTo>
                  <a:lnTo>
                    <a:pt x="5004295" y="1711999"/>
                  </a:lnTo>
                  <a:lnTo>
                    <a:pt x="0" y="1711999"/>
                  </a:lnTo>
                  <a:close/>
                </a:path>
              </a:pathLst>
            </a:custGeom>
            <a:solidFill>
              <a:srgbClr val="059BD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04295" cy="17500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297658" y="-200693"/>
            <a:ext cx="20238736" cy="3818670"/>
            <a:chOff x="0" y="0"/>
            <a:chExt cx="2689103" cy="50738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689103" cy="507383"/>
            </a:xfrm>
            <a:custGeom>
              <a:avLst/>
              <a:gdLst/>
              <a:ahLst/>
              <a:cxnLst/>
              <a:rect r="r" b="b" t="t" l="l"/>
              <a:pathLst>
                <a:path h="507383" w="2689103">
                  <a:moveTo>
                    <a:pt x="2485903" y="0"/>
                  </a:moveTo>
                  <a:lnTo>
                    <a:pt x="0" y="0"/>
                  </a:lnTo>
                  <a:lnTo>
                    <a:pt x="203200" y="507383"/>
                  </a:lnTo>
                  <a:lnTo>
                    <a:pt x="2689103" y="507383"/>
                  </a:lnTo>
                  <a:lnTo>
                    <a:pt x="2485903" y="0"/>
                  </a:lnTo>
                  <a:close/>
                </a:path>
              </a:pathLst>
            </a:custGeom>
            <a:solidFill>
              <a:srgbClr val="059BDD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101600" y="-38100"/>
              <a:ext cx="2485903" cy="5454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-1440088" y="0"/>
            <a:ext cx="3509203" cy="1176871"/>
            <a:chOff x="0" y="0"/>
            <a:chExt cx="673888" cy="226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73888" cy="226000"/>
            </a:xfrm>
            <a:custGeom>
              <a:avLst/>
              <a:gdLst/>
              <a:ahLst/>
              <a:cxnLst/>
              <a:rect r="r" b="b" t="t" l="l"/>
              <a:pathLst>
                <a:path h="226000" w="673888">
                  <a:moveTo>
                    <a:pt x="203200" y="0"/>
                  </a:moveTo>
                  <a:lnTo>
                    <a:pt x="673888" y="0"/>
                  </a:lnTo>
                  <a:lnTo>
                    <a:pt x="470688" y="226000"/>
                  </a:lnTo>
                  <a:lnTo>
                    <a:pt x="0" y="2260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101600" y="-38100"/>
              <a:ext cx="470688" cy="264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-2670310" y="1292934"/>
            <a:ext cx="3699010" cy="1240526"/>
            <a:chOff x="0" y="0"/>
            <a:chExt cx="673888" cy="226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73888" cy="226000"/>
            </a:xfrm>
            <a:custGeom>
              <a:avLst/>
              <a:gdLst/>
              <a:ahLst/>
              <a:cxnLst/>
              <a:rect r="r" b="b" t="t" l="l"/>
              <a:pathLst>
                <a:path h="226000" w="673888">
                  <a:moveTo>
                    <a:pt x="203200" y="0"/>
                  </a:moveTo>
                  <a:lnTo>
                    <a:pt x="673888" y="0"/>
                  </a:lnTo>
                  <a:lnTo>
                    <a:pt x="470688" y="226000"/>
                  </a:lnTo>
                  <a:lnTo>
                    <a:pt x="0" y="2260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101600" y="-38100"/>
              <a:ext cx="470688" cy="264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2069115" y="508021"/>
            <a:ext cx="15730956" cy="287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>
                <a:solidFill>
                  <a:srgbClr val="FFFFFF"/>
                </a:solidFill>
                <a:latin typeface="League Spartan"/>
              </a:rPr>
              <a:t>JAK PAŃSTWA ZAANGAŻOWANIE WZMACNIA NASZE DZIAŁANIA OCHRONNE: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33564" y="4105985"/>
            <a:ext cx="14500885" cy="54637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840486" indent="-420243" lvl="1">
              <a:lnSpc>
                <a:spcPts val="5450"/>
              </a:lnSpc>
              <a:buFont typeface="Arial"/>
              <a:buChar char="•"/>
            </a:pPr>
            <a:r>
              <a:rPr lang="en-US" sz="3892">
                <a:solidFill>
                  <a:srgbClr val="FFFFFF"/>
                </a:solidFill>
                <a:latin typeface="Blinker"/>
              </a:rPr>
              <a:t>Państwa aktywne uczestnictwo i zaangażowanie w życie szkolne Państwa dzieci odgrywa kluczową rolę w naszych wspólnych wysiłkach na rzecz ochrony dzieci.</a:t>
            </a:r>
          </a:p>
          <a:p>
            <a:pPr algn="just" marL="840486" indent="-420243" lvl="1">
              <a:lnSpc>
                <a:spcPts val="5450"/>
              </a:lnSpc>
              <a:buFont typeface="Arial"/>
              <a:buChar char="•"/>
            </a:pPr>
            <a:r>
              <a:rPr lang="en-US" sz="3892">
                <a:solidFill>
                  <a:srgbClr val="FFFFFF"/>
                </a:solidFill>
                <a:latin typeface="Blinker"/>
              </a:rPr>
              <a:t>Bycie świadomym i zaangażowanym rodzicem pomaga                                                         w budowaniu silnej wspólnoty szkolnej, która wspólnie pracuje na rzecz zapewnienia bezpiecznego środowiska dla wszystkich uczniów.</a:t>
            </a:r>
          </a:p>
          <a:p>
            <a:pPr algn="just">
              <a:lnSpc>
                <a:spcPts val="5450"/>
              </a:lnSpc>
            </a:pPr>
          </a:p>
        </p:txBody>
      </p:sp>
      <p:grpSp>
        <p:nvGrpSpPr>
          <p:cNvPr name="Group 16" id="16"/>
          <p:cNvGrpSpPr/>
          <p:nvPr/>
        </p:nvGrpSpPr>
        <p:grpSpPr>
          <a:xfrm rot="0">
            <a:off x="16398656" y="9453794"/>
            <a:ext cx="4137738" cy="1566197"/>
            <a:chOff x="0" y="0"/>
            <a:chExt cx="1248512" cy="47258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248511" cy="472581"/>
            </a:xfrm>
            <a:custGeom>
              <a:avLst/>
              <a:gdLst/>
              <a:ahLst/>
              <a:cxnLst/>
              <a:rect r="r" b="b" t="t" l="l"/>
              <a:pathLst>
                <a:path h="472581" w="1248511">
                  <a:moveTo>
                    <a:pt x="1045311" y="0"/>
                  </a:moveTo>
                  <a:lnTo>
                    <a:pt x="0" y="0"/>
                  </a:lnTo>
                  <a:lnTo>
                    <a:pt x="203200" y="472581"/>
                  </a:lnTo>
                  <a:lnTo>
                    <a:pt x="1248511" y="472581"/>
                  </a:lnTo>
                  <a:lnTo>
                    <a:pt x="1045311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101600" y="-38100"/>
              <a:ext cx="1045312" cy="5106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5603949" y="9038414"/>
            <a:ext cx="2499511" cy="1535247"/>
            <a:chOff x="0" y="0"/>
            <a:chExt cx="868254" cy="533298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68254" cy="533298"/>
            </a:xfrm>
            <a:custGeom>
              <a:avLst/>
              <a:gdLst/>
              <a:ahLst/>
              <a:cxnLst/>
              <a:rect r="r" b="b" t="t" l="l"/>
              <a:pathLst>
                <a:path h="533298" w="868254">
                  <a:moveTo>
                    <a:pt x="665054" y="0"/>
                  </a:moveTo>
                  <a:lnTo>
                    <a:pt x="0" y="0"/>
                  </a:lnTo>
                  <a:lnTo>
                    <a:pt x="203200" y="533298"/>
                  </a:lnTo>
                  <a:lnTo>
                    <a:pt x="868254" y="533298"/>
                  </a:lnTo>
                  <a:lnTo>
                    <a:pt x="665054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101600" y="-38100"/>
              <a:ext cx="665054" cy="5713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2159430" y="9453794"/>
            <a:ext cx="5060879" cy="1929391"/>
            <a:chOff x="0" y="0"/>
            <a:chExt cx="1438640" cy="548462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438640" cy="548462"/>
            </a:xfrm>
            <a:custGeom>
              <a:avLst/>
              <a:gdLst/>
              <a:ahLst/>
              <a:cxnLst/>
              <a:rect r="r" b="b" t="t" l="l"/>
              <a:pathLst>
                <a:path h="548462" w="1438640">
                  <a:moveTo>
                    <a:pt x="1235440" y="0"/>
                  </a:moveTo>
                  <a:lnTo>
                    <a:pt x="0" y="0"/>
                  </a:lnTo>
                  <a:lnTo>
                    <a:pt x="203200" y="548462"/>
                  </a:lnTo>
                  <a:lnTo>
                    <a:pt x="1438640" y="548462"/>
                  </a:lnTo>
                  <a:lnTo>
                    <a:pt x="123544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101600" y="-38100"/>
              <a:ext cx="1235440" cy="5865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16670690" y="9463472"/>
            <a:ext cx="958037" cy="712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33"/>
              </a:lnSpc>
            </a:pPr>
            <a:r>
              <a:rPr lang="en-US" sz="4166">
                <a:solidFill>
                  <a:srgbClr val="FFFFFF"/>
                </a:solidFill>
                <a:latin typeface="League Spartan"/>
              </a:rPr>
              <a:t>18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440088" y="0"/>
            <a:ext cx="3509203" cy="1176871"/>
            <a:chOff x="0" y="0"/>
            <a:chExt cx="673888" cy="22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73888" cy="226000"/>
            </a:xfrm>
            <a:custGeom>
              <a:avLst/>
              <a:gdLst/>
              <a:ahLst/>
              <a:cxnLst/>
              <a:rect r="r" b="b" t="t" l="l"/>
              <a:pathLst>
                <a:path h="226000" w="673888">
                  <a:moveTo>
                    <a:pt x="203200" y="0"/>
                  </a:moveTo>
                  <a:lnTo>
                    <a:pt x="673888" y="0"/>
                  </a:lnTo>
                  <a:lnTo>
                    <a:pt x="470688" y="226000"/>
                  </a:lnTo>
                  <a:lnTo>
                    <a:pt x="0" y="2260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59BD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01600" y="-38100"/>
              <a:ext cx="470688" cy="264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2480503" y="1504652"/>
            <a:ext cx="3509203" cy="1176871"/>
            <a:chOff x="0" y="0"/>
            <a:chExt cx="673888" cy="226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73888" cy="226000"/>
            </a:xfrm>
            <a:custGeom>
              <a:avLst/>
              <a:gdLst/>
              <a:ahLst/>
              <a:cxnLst/>
              <a:rect r="r" b="b" t="t" l="l"/>
              <a:pathLst>
                <a:path h="226000" w="673888">
                  <a:moveTo>
                    <a:pt x="203200" y="0"/>
                  </a:moveTo>
                  <a:lnTo>
                    <a:pt x="673888" y="0"/>
                  </a:lnTo>
                  <a:lnTo>
                    <a:pt x="470688" y="226000"/>
                  </a:lnTo>
                  <a:lnTo>
                    <a:pt x="0" y="2260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101600" y="-38100"/>
              <a:ext cx="470688" cy="264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208357" y="3783249"/>
            <a:ext cx="17494732" cy="4304826"/>
            <a:chOff x="0" y="0"/>
            <a:chExt cx="4607666" cy="113378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607666" cy="1133781"/>
            </a:xfrm>
            <a:custGeom>
              <a:avLst/>
              <a:gdLst/>
              <a:ahLst/>
              <a:cxnLst/>
              <a:rect r="r" b="b" t="t" l="l"/>
              <a:pathLst>
                <a:path h="1133781" w="4607666">
                  <a:moveTo>
                    <a:pt x="0" y="0"/>
                  </a:moveTo>
                  <a:lnTo>
                    <a:pt x="4607666" y="0"/>
                  </a:lnTo>
                  <a:lnTo>
                    <a:pt x="4607666" y="1133781"/>
                  </a:lnTo>
                  <a:lnTo>
                    <a:pt x="0" y="1133781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4607666" cy="11718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1208357" y="889763"/>
            <a:ext cx="14945341" cy="2273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100"/>
              </a:lnSpc>
            </a:pPr>
            <a:r>
              <a:rPr lang="en-US" sz="6500">
                <a:solidFill>
                  <a:srgbClr val="059BDD"/>
                </a:solidFill>
                <a:latin typeface="League Spartan"/>
              </a:rPr>
              <a:t>Wprowadzenie do Standardów Ochrony Małoletnich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817056" y="4160318"/>
            <a:ext cx="16277334" cy="34623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12"/>
              </a:lnSpc>
            </a:pPr>
            <a:r>
              <a:rPr lang="en-US" sz="3937">
                <a:solidFill>
                  <a:srgbClr val="FFFFFF"/>
                </a:solidFill>
                <a:latin typeface="Blinker"/>
              </a:rPr>
              <a:t> CEL STANDARDÓW:</a:t>
            </a:r>
          </a:p>
          <a:p>
            <a:pPr>
              <a:lnSpc>
                <a:spcPts val="5512"/>
              </a:lnSpc>
            </a:pPr>
            <a:r>
              <a:rPr lang="en-US" sz="3937">
                <a:solidFill>
                  <a:srgbClr val="FFFFFF"/>
                </a:solidFill>
                <a:latin typeface="Blinker"/>
              </a:rPr>
              <a:t>Zapewnienie bezpieczeństwa i dobrostanu dzieci w środowisku szkolnym.</a:t>
            </a:r>
          </a:p>
          <a:p>
            <a:pPr>
              <a:lnSpc>
                <a:spcPts val="5512"/>
              </a:lnSpc>
            </a:pPr>
          </a:p>
          <a:p>
            <a:pPr>
              <a:lnSpc>
                <a:spcPts val="5512"/>
              </a:lnSpc>
            </a:pPr>
            <a:r>
              <a:rPr lang="en-US" sz="3937">
                <a:solidFill>
                  <a:srgbClr val="FFFFFF"/>
                </a:solidFill>
                <a:latin typeface="Blinker"/>
              </a:rPr>
              <a:t>PODSTAWA PRAWNA: </a:t>
            </a:r>
          </a:p>
          <a:p>
            <a:pPr>
              <a:lnSpc>
                <a:spcPts val="5512"/>
              </a:lnSpc>
            </a:pPr>
            <a:r>
              <a:rPr lang="en-US" sz="3937">
                <a:solidFill>
                  <a:srgbClr val="FFFFFF"/>
                </a:solidFill>
                <a:latin typeface="Blinker"/>
              </a:rPr>
              <a:t>Ustawa z 28 lipca 2023 r. zmieniająca Kodeks rodzinny i opiekuńczy.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6398656" y="9453794"/>
            <a:ext cx="4137738" cy="1566197"/>
            <a:chOff x="0" y="0"/>
            <a:chExt cx="1248512" cy="47258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248511" cy="472581"/>
            </a:xfrm>
            <a:custGeom>
              <a:avLst/>
              <a:gdLst/>
              <a:ahLst/>
              <a:cxnLst/>
              <a:rect r="r" b="b" t="t" l="l"/>
              <a:pathLst>
                <a:path h="472581" w="1248511">
                  <a:moveTo>
                    <a:pt x="1045311" y="0"/>
                  </a:moveTo>
                  <a:lnTo>
                    <a:pt x="0" y="0"/>
                  </a:lnTo>
                  <a:lnTo>
                    <a:pt x="203200" y="472581"/>
                  </a:lnTo>
                  <a:lnTo>
                    <a:pt x="1248511" y="472581"/>
                  </a:lnTo>
                  <a:lnTo>
                    <a:pt x="1045311" y="0"/>
                  </a:lnTo>
                  <a:close/>
                </a:path>
              </a:pathLst>
            </a:custGeom>
            <a:solidFill>
              <a:srgbClr val="059BDD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01600" y="-38100"/>
              <a:ext cx="1045312" cy="5106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5603949" y="9038414"/>
            <a:ext cx="2499511" cy="1535247"/>
            <a:chOff x="0" y="0"/>
            <a:chExt cx="868254" cy="533298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68254" cy="533298"/>
            </a:xfrm>
            <a:custGeom>
              <a:avLst/>
              <a:gdLst/>
              <a:ahLst/>
              <a:cxnLst/>
              <a:rect r="r" b="b" t="t" l="l"/>
              <a:pathLst>
                <a:path h="533298" w="868254">
                  <a:moveTo>
                    <a:pt x="665054" y="0"/>
                  </a:moveTo>
                  <a:lnTo>
                    <a:pt x="0" y="0"/>
                  </a:lnTo>
                  <a:lnTo>
                    <a:pt x="203200" y="533298"/>
                  </a:lnTo>
                  <a:lnTo>
                    <a:pt x="868254" y="533298"/>
                  </a:lnTo>
                  <a:lnTo>
                    <a:pt x="665054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101600" y="-38100"/>
              <a:ext cx="665054" cy="5713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2378304" y="9453794"/>
            <a:ext cx="4842004" cy="1929391"/>
            <a:chOff x="0" y="0"/>
            <a:chExt cx="1376421" cy="548462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376421" cy="548462"/>
            </a:xfrm>
            <a:custGeom>
              <a:avLst/>
              <a:gdLst/>
              <a:ahLst/>
              <a:cxnLst/>
              <a:rect r="r" b="b" t="t" l="l"/>
              <a:pathLst>
                <a:path h="548462" w="1376421">
                  <a:moveTo>
                    <a:pt x="1173221" y="0"/>
                  </a:moveTo>
                  <a:lnTo>
                    <a:pt x="0" y="0"/>
                  </a:lnTo>
                  <a:lnTo>
                    <a:pt x="203200" y="548462"/>
                  </a:lnTo>
                  <a:lnTo>
                    <a:pt x="1376421" y="548462"/>
                  </a:lnTo>
                  <a:lnTo>
                    <a:pt x="1173221" y="0"/>
                  </a:lnTo>
                  <a:close/>
                </a:path>
              </a:pathLst>
            </a:custGeom>
            <a:solidFill>
              <a:srgbClr val="059BDD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101600" y="-38100"/>
              <a:ext cx="1173221" cy="5865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16670690" y="9463472"/>
            <a:ext cx="958037" cy="712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33"/>
              </a:lnSpc>
            </a:pPr>
            <a:r>
              <a:rPr lang="en-US" sz="4166">
                <a:solidFill>
                  <a:srgbClr val="FFFFFF"/>
                </a:solidFill>
                <a:latin typeface="League Spartan"/>
              </a:rPr>
              <a:t>1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3732277"/>
            <a:ext cx="19000682" cy="6500245"/>
            <a:chOff x="0" y="0"/>
            <a:chExt cx="5004295" cy="171199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04295" cy="1711999"/>
            </a:xfrm>
            <a:custGeom>
              <a:avLst/>
              <a:gdLst/>
              <a:ahLst/>
              <a:cxnLst/>
              <a:rect r="r" b="b" t="t" l="l"/>
              <a:pathLst>
                <a:path h="1711999" w="5004295">
                  <a:moveTo>
                    <a:pt x="0" y="0"/>
                  </a:moveTo>
                  <a:lnTo>
                    <a:pt x="5004295" y="0"/>
                  </a:lnTo>
                  <a:lnTo>
                    <a:pt x="5004295" y="1711999"/>
                  </a:lnTo>
                  <a:lnTo>
                    <a:pt x="0" y="1711999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04295" cy="17500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297658" y="-200693"/>
            <a:ext cx="20238736" cy="3818670"/>
            <a:chOff x="0" y="0"/>
            <a:chExt cx="2689103" cy="50738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689103" cy="507383"/>
            </a:xfrm>
            <a:custGeom>
              <a:avLst/>
              <a:gdLst/>
              <a:ahLst/>
              <a:cxnLst/>
              <a:rect r="r" b="b" t="t" l="l"/>
              <a:pathLst>
                <a:path h="507383" w="2689103">
                  <a:moveTo>
                    <a:pt x="2485903" y="0"/>
                  </a:moveTo>
                  <a:lnTo>
                    <a:pt x="0" y="0"/>
                  </a:lnTo>
                  <a:lnTo>
                    <a:pt x="203200" y="507383"/>
                  </a:lnTo>
                  <a:lnTo>
                    <a:pt x="2689103" y="507383"/>
                  </a:lnTo>
                  <a:lnTo>
                    <a:pt x="2485903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101600" y="-38100"/>
              <a:ext cx="2485903" cy="5454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-1440088" y="0"/>
            <a:ext cx="3509203" cy="1176871"/>
            <a:chOff x="0" y="0"/>
            <a:chExt cx="673888" cy="226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73888" cy="226000"/>
            </a:xfrm>
            <a:custGeom>
              <a:avLst/>
              <a:gdLst/>
              <a:ahLst/>
              <a:cxnLst/>
              <a:rect r="r" b="b" t="t" l="l"/>
              <a:pathLst>
                <a:path h="226000" w="673888">
                  <a:moveTo>
                    <a:pt x="203200" y="0"/>
                  </a:moveTo>
                  <a:lnTo>
                    <a:pt x="673888" y="0"/>
                  </a:lnTo>
                  <a:lnTo>
                    <a:pt x="470688" y="226000"/>
                  </a:lnTo>
                  <a:lnTo>
                    <a:pt x="0" y="2260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59BDD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101600" y="-38100"/>
              <a:ext cx="470688" cy="264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-2670310" y="1292934"/>
            <a:ext cx="3699010" cy="1240526"/>
            <a:chOff x="0" y="0"/>
            <a:chExt cx="673888" cy="226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73888" cy="226000"/>
            </a:xfrm>
            <a:custGeom>
              <a:avLst/>
              <a:gdLst/>
              <a:ahLst/>
              <a:cxnLst/>
              <a:rect r="r" b="b" t="t" l="l"/>
              <a:pathLst>
                <a:path h="226000" w="673888">
                  <a:moveTo>
                    <a:pt x="203200" y="0"/>
                  </a:moveTo>
                  <a:lnTo>
                    <a:pt x="673888" y="0"/>
                  </a:lnTo>
                  <a:lnTo>
                    <a:pt x="470688" y="226000"/>
                  </a:lnTo>
                  <a:lnTo>
                    <a:pt x="0" y="2260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59BDD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101600" y="-38100"/>
              <a:ext cx="470688" cy="264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2069115" y="916248"/>
            <a:ext cx="15730956" cy="1898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>
                <a:solidFill>
                  <a:srgbClr val="FFFFFF"/>
                </a:solidFill>
                <a:latin typeface="League Spartan"/>
              </a:rPr>
              <a:t>KOMUNIKACJA I WSPÓŁPRACA JAKO KLUCZ DO BEZPIECZEŃSTWA DZIECI: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33564" y="4105985"/>
            <a:ext cx="15337127" cy="61495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840486" indent="-420243" lvl="1">
              <a:lnSpc>
                <a:spcPts val="5450"/>
              </a:lnSpc>
              <a:buFont typeface="Arial"/>
              <a:buChar char="•"/>
            </a:pPr>
            <a:r>
              <a:rPr lang="en-US" sz="3892">
                <a:solidFill>
                  <a:srgbClr val="FFFFFF"/>
                </a:solidFill>
                <a:latin typeface="Blinker"/>
              </a:rPr>
              <a:t>Regularna i otwarta komunikacja między szkołą a rodzicami jest niezbędna. Informowanie nas o wszelkich obawach lub problemach, które Państwa dzieci mogą napotykać, pozwala nam szybko reagować</a:t>
            </a:r>
            <a:r>
              <a:rPr lang="en-US" sz="3892">
                <a:solidFill>
                  <a:srgbClr val="FFFFFF"/>
                </a:solidFill>
                <a:latin typeface="Blinker"/>
              </a:rPr>
              <a:t> i zapewniać odpowiednie wsparcie.</a:t>
            </a:r>
          </a:p>
          <a:p>
            <a:pPr algn="just" marL="840486" indent="-420243" lvl="1">
              <a:lnSpc>
                <a:spcPts val="5450"/>
              </a:lnSpc>
              <a:buFont typeface="Arial"/>
              <a:buChar char="•"/>
            </a:pPr>
            <a:r>
              <a:rPr lang="en-US" sz="3892">
                <a:solidFill>
                  <a:srgbClr val="FFFFFF"/>
                </a:solidFill>
                <a:latin typeface="Blinker"/>
              </a:rPr>
              <a:t>Współpraca w takich obszarach jak uczestnictwo w spotkaniach szkolnych, warsztatach dla rodziców i innych inicjatywach szkolnych, wzmacnia nasze działania ochronne i przyczynia się do stworzenia bezpiecznego środowiska edukacyjnego.</a:t>
            </a:r>
          </a:p>
          <a:p>
            <a:pPr algn="just">
              <a:lnSpc>
                <a:spcPts val="5450"/>
              </a:lnSpc>
            </a:pPr>
          </a:p>
        </p:txBody>
      </p:sp>
      <p:grpSp>
        <p:nvGrpSpPr>
          <p:cNvPr name="Group 16" id="16"/>
          <p:cNvGrpSpPr/>
          <p:nvPr/>
        </p:nvGrpSpPr>
        <p:grpSpPr>
          <a:xfrm rot="0">
            <a:off x="16398656" y="9453794"/>
            <a:ext cx="4137738" cy="1566197"/>
            <a:chOff x="0" y="0"/>
            <a:chExt cx="1248512" cy="47258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248511" cy="472581"/>
            </a:xfrm>
            <a:custGeom>
              <a:avLst/>
              <a:gdLst/>
              <a:ahLst/>
              <a:cxnLst/>
              <a:rect r="r" b="b" t="t" l="l"/>
              <a:pathLst>
                <a:path h="472581" w="1248511">
                  <a:moveTo>
                    <a:pt x="1045311" y="0"/>
                  </a:moveTo>
                  <a:lnTo>
                    <a:pt x="0" y="0"/>
                  </a:lnTo>
                  <a:lnTo>
                    <a:pt x="203200" y="472581"/>
                  </a:lnTo>
                  <a:lnTo>
                    <a:pt x="1248511" y="472581"/>
                  </a:lnTo>
                  <a:lnTo>
                    <a:pt x="1045311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101600" y="-38100"/>
              <a:ext cx="1045312" cy="5106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5603949" y="9038414"/>
            <a:ext cx="2499511" cy="1535247"/>
            <a:chOff x="0" y="0"/>
            <a:chExt cx="868254" cy="533298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68254" cy="533298"/>
            </a:xfrm>
            <a:custGeom>
              <a:avLst/>
              <a:gdLst/>
              <a:ahLst/>
              <a:cxnLst/>
              <a:rect r="r" b="b" t="t" l="l"/>
              <a:pathLst>
                <a:path h="533298" w="868254">
                  <a:moveTo>
                    <a:pt x="665054" y="0"/>
                  </a:moveTo>
                  <a:lnTo>
                    <a:pt x="0" y="0"/>
                  </a:lnTo>
                  <a:lnTo>
                    <a:pt x="203200" y="533298"/>
                  </a:lnTo>
                  <a:lnTo>
                    <a:pt x="868254" y="533298"/>
                  </a:lnTo>
                  <a:lnTo>
                    <a:pt x="665054" y="0"/>
                  </a:lnTo>
                  <a:close/>
                </a:path>
              </a:pathLst>
            </a:custGeom>
            <a:solidFill>
              <a:srgbClr val="059BDD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101600" y="-38100"/>
              <a:ext cx="665054" cy="5713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2159430" y="9453794"/>
            <a:ext cx="5060879" cy="1929391"/>
            <a:chOff x="0" y="0"/>
            <a:chExt cx="1438640" cy="548462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438640" cy="548462"/>
            </a:xfrm>
            <a:custGeom>
              <a:avLst/>
              <a:gdLst/>
              <a:ahLst/>
              <a:cxnLst/>
              <a:rect r="r" b="b" t="t" l="l"/>
              <a:pathLst>
                <a:path h="548462" w="1438640">
                  <a:moveTo>
                    <a:pt x="1235440" y="0"/>
                  </a:moveTo>
                  <a:lnTo>
                    <a:pt x="0" y="0"/>
                  </a:lnTo>
                  <a:lnTo>
                    <a:pt x="203200" y="548462"/>
                  </a:lnTo>
                  <a:lnTo>
                    <a:pt x="1438640" y="548462"/>
                  </a:lnTo>
                  <a:lnTo>
                    <a:pt x="123544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101600" y="-38100"/>
              <a:ext cx="1235440" cy="5865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16670690" y="9463472"/>
            <a:ext cx="958037" cy="712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33"/>
              </a:lnSpc>
            </a:pPr>
            <a:r>
              <a:rPr lang="en-US" sz="4166">
                <a:solidFill>
                  <a:srgbClr val="FFFFFF"/>
                </a:solidFill>
                <a:latin typeface="League Spartan"/>
              </a:rPr>
              <a:t>19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102715" y="1865388"/>
            <a:ext cx="3160666" cy="1661968"/>
            <a:chOff x="0" y="0"/>
            <a:chExt cx="812800" cy="42739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427393"/>
            </a:xfrm>
            <a:custGeom>
              <a:avLst/>
              <a:gdLst/>
              <a:ahLst/>
              <a:cxnLst/>
              <a:rect r="r" b="b" t="t" l="l"/>
              <a:pathLst>
                <a:path h="427393" w="812800">
                  <a:moveTo>
                    <a:pt x="609600" y="0"/>
                  </a:moveTo>
                  <a:lnTo>
                    <a:pt x="0" y="0"/>
                  </a:lnTo>
                  <a:lnTo>
                    <a:pt x="203200" y="427393"/>
                  </a:lnTo>
                  <a:lnTo>
                    <a:pt x="812800" y="427393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059BD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01600" y="-38100"/>
              <a:ext cx="609600" cy="4654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7116875" y="4052593"/>
            <a:ext cx="1990049" cy="1661968"/>
            <a:chOff x="0" y="0"/>
            <a:chExt cx="511763" cy="42739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11763" cy="427393"/>
            </a:xfrm>
            <a:custGeom>
              <a:avLst/>
              <a:gdLst/>
              <a:ahLst/>
              <a:cxnLst/>
              <a:rect r="r" b="b" t="t" l="l"/>
              <a:pathLst>
                <a:path h="427393" w="511763">
                  <a:moveTo>
                    <a:pt x="308563" y="0"/>
                  </a:moveTo>
                  <a:lnTo>
                    <a:pt x="0" y="0"/>
                  </a:lnTo>
                  <a:lnTo>
                    <a:pt x="203200" y="427393"/>
                  </a:lnTo>
                  <a:lnTo>
                    <a:pt x="511763" y="427393"/>
                  </a:lnTo>
                  <a:lnTo>
                    <a:pt x="308563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101600" y="-38100"/>
              <a:ext cx="308563" cy="4654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3952614" y="-457897"/>
            <a:ext cx="7101844" cy="1898766"/>
            <a:chOff x="0" y="0"/>
            <a:chExt cx="1363798" cy="36462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363799" cy="364628"/>
            </a:xfrm>
            <a:custGeom>
              <a:avLst/>
              <a:gdLst/>
              <a:ahLst/>
              <a:cxnLst/>
              <a:rect r="r" b="b" t="t" l="l"/>
              <a:pathLst>
                <a:path h="364628" w="1363799">
                  <a:moveTo>
                    <a:pt x="203200" y="0"/>
                  </a:moveTo>
                  <a:lnTo>
                    <a:pt x="1363799" y="0"/>
                  </a:lnTo>
                  <a:lnTo>
                    <a:pt x="1160598" y="364628"/>
                  </a:lnTo>
                  <a:lnTo>
                    <a:pt x="0" y="36462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101600" y="-38100"/>
              <a:ext cx="1160598" cy="4027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956132" y="8774332"/>
            <a:ext cx="9849845" cy="1988111"/>
            <a:chOff x="0" y="0"/>
            <a:chExt cx="2594198" cy="52361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594198" cy="523618"/>
            </a:xfrm>
            <a:custGeom>
              <a:avLst/>
              <a:gdLst/>
              <a:ahLst/>
              <a:cxnLst/>
              <a:rect r="r" b="b" t="t" l="l"/>
              <a:pathLst>
                <a:path h="523618" w="2594198">
                  <a:moveTo>
                    <a:pt x="2390998" y="0"/>
                  </a:moveTo>
                  <a:lnTo>
                    <a:pt x="0" y="0"/>
                  </a:lnTo>
                  <a:lnTo>
                    <a:pt x="203200" y="523618"/>
                  </a:lnTo>
                  <a:lnTo>
                    <a:pt x="2594198" y="523618"/>
                  </a:lnTo>
                  <a:lnTo>
                    <a:pt x="2390998" y="0"/>
                  </a:lnTo>
                  <a:close/>
                </a:path>
              </a:pathLst>
            </a:custGeom>
            <a:solidFill>
              <a:srgbClr val="059BDD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101600" y="-38100"/>
              <a:ext cx="2390998" cy="5617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226904" y="586067"/>
            <a:ext cx="814394" cy="854802"/>
          </a:xfrm>
          <a:custGeom>
            <a:avLst/>
            <a:gdLst/>
            <a:ahLst/>
            <a:cxnLst/>
            <a:rect r="r" b="b" t="t" l="l"/>
            <a:pathLst>
              <a:path h="854802" w="814394">
                <a:moveTo>
                  <a:pt x="0" y="0"/>
                </a:moveTo>
                <a:lnTo>
                  <a:pt x="814394" y="0"/>
                </a:lnTo>
                <a:lnTo>
                  <a:pt x="814394" y="854802"/>
                </a:lnTo>
                <a:lnTo>
                  <a:pt x="0" y="8548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028700" y="1865388"/>
            <a:ext cx="6176527" cy="9264791"/>
            <a:chOff x="0" y="0"/>
            <a:chExt cx="6350000" cy="95250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9525000"/>
            </a:xfrm>
            <a:custGeom>
              <a:avLst/>
              <a:gdLst/>
              <a:ahLst/>
              <a:cxnLst/>
              <a:rect r="r" b="b" t="t" l="l"/>
              <a:pathLst>
                <a:path h="9525000" w="6350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4"/>
              <a:stretch>
                <a:fillRect l="-83828" t="0" r="-83828" b="0"/>
              </a:stretch>
            </a:blip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2199112" y="735860"/>
            <a:ext cx="9506024" cy="705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766"/>
              </a:lnSpc>
            </a:pPr>
            <a:r>
              <a:rPr lang="en-US" sz="4118">
                <a:solidFill>
                  <a:srgbClr val="000000"/>
                </a:solidFill>
                <a:latin typeface="Blinker"/>
              </a:rPr>
              <a:t>Standardy Ochorny Małoletnich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860751" y="2563022"/>
            <a:ext cx="8729227" cy="2548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279"/>
              </a:lnSpc>
            </a:pPr>
            <a:r>
              <a:rPr lang="en-US" sz="7342">
                <a:solidFill>
                  <a:srgbClr val="059BDD"/>
                </a:solidFill>
                <a:latin typeface="League Spartan"/>
              </a:rPr>
              <a:t>CZAS NA PYTANIA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860751" y="6852191"/>
            <a:ext cx="9822297" cy="13017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676"/>
              </a:lnSpc>
            </a:pPr>
            <a:r>
              <a:rPr lang="en-US" sz="7625">
                <a:solidFill>
                  <a:srgbClr val="000000"/>
                </a:solidFill>
                <a:latin typeface="Blinker"/>
              </a:rPr>
              <a:t>DZIĘKUJEMY ZA UWAGĘ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226642" y="2988001"/>
            <a:ext cx="21227324" cy="7960736"/>
            <a:chOff x="0" y="0"/>
            <a:chExt cx="5590736" cy="209665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590735" cy="2096655"/>
            </a:xfrm>
            <a:custGeom>
              <a:avLst/>
              <a:gdLst/>
              <a:ahLst/>
              <a:cxnLst/>
              <a:rect r="r" b="b" t="t" l="l"/>
              <a:pathLst>
                <a:path h="2096655" w="5590735">
                  <a:moveTo>
                    <a:pt x="0" y="0"/>
                  </a:moveTo>
                  <a:lnTo>
                    <a:pt x="5590735" y="0"/>
                  </a:lnTo>
                  <a:lnTo>
                    <a:pt x="5590735" y="2096655"/>
                  </a:lnTo>
                  <a:lnTo>
                    <a:pt x="0" y="2096655"/>
                  </a:lnTo>
                  <a:close/>
                </a:path>
              </a:pathLst>
            </a:custGeom>
            <a:solidFill>
              <a:srgbClr val="059BD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590736" cy="21347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297658" y="-200693"/>
            <a:ext cx="20238736" cy="2734153"/>
            <a:chOff x="0" y="0"/>
            <a:chExt cx="2689103" cy="36328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689103" cy="363284"/>
            </a:xfrm>
            <a:custGeom>
              <a:avLst/>
              <a:gdLst/>
              <a:ahLst/>
              <a:cxnLst/>
              <a:rect r="r" b="b" t="t" l="l"/>
              <a:pathLst>
                <a:path h="363284" w="2689103">
                  <a:moveTo>
                    <a:pt x="2485903" y="0"/>
                  </a:moveTo>
                  <a:lnTo>
                    <a:pt x="0" y="0"/>
                  </a:lnTo>
                  <a:lnTo>
                    <a:pt x="203200" y="363284"/>
                  </a:lnTo>
                  <a:lnTo>
                    <a:pt x="2689103" y="363284"/>
                  </a:lnTo>
                  <a:lnTo>
                    <a:pt x="2485903" y="0"/>
                  </a:lnTo>
                  <a:close/>
                </a:path>
              </a:pathLst>
            </a:custGeom>
            <a:solidFill>
              <a:srgbClr val="059BDD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101600" y="-38100"/>
              <a:ext cx="2485903" cy="401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-1440088" y="0"/>
            <a:ext cx="3509203" cy="1176871"/>
            <a:chOff x="0" y="0"/>
            <a:chExt cx="673888" cy="226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73888" cy="226000"/>
            </a:xfrm>
            <a:custGeom>
              <a:avLst/>
              <a:gdLst/>
              <a:ahLst/>
              <a:cxnLst/>
              <a:rect r="r" b="b" t="t" l="l"/>
              <a:pathLst>
                <a:path h="226000" w="673888">
                  <a:moveTo>
                    <a:pt x="203200" y="0"/>
                  </a:moveTo>
                  <a:lnTo>
                    <a:pt x="673888" y="0"/>
                  </a:lnTo>
                  <a:lnTo>
                    <a:pt x="470688" y="226000"/>
                  </a:lnTo>
                  <a:lnTo>
                    <a:pt x="0" y="2260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101600" y="-38100"/>
              <a:ext cx="470688" cy="264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-2670310" y="1292934"/>
            <a:ext cx="3699010" cy="1240526"/>
            <a:chOff x="0" y="0"/>
            <a:chExt cx="673888" cy="226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73888" cy="226000"/>
            </a:xfrm>
            <a:custGeom>
              <a:avLst/>
              <a:gdLst/>
              <a:ahLst/>
              <a:cxnLst/>
              <a:rect r="r" b="b" t="t" l="l"/>
              <a:pathLst>
                <a:path h="226000" w="673888">
                  <a:moveTo>
                    <a:pt x="203200" y="0"/>
                  </a:moveTo>
                  <a:lnTo>
                    <a:pt x="673888" y="0"/>
                  </a:lnTo>
                  <a:lnTo>
                    <a:pt x="470688" y="226000"/>
                  </a:lnTo>
                  <a:lnTo>
                    <a:pt x="0" y="2260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101600" y="-38100"/>
              <a:ext cx="470688" cy="264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897771" y="1197684"/>
            <a:ext cx="14244300" cy="927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>
                <a:solidFill>
                  <a:srgbClr val="FFFFFF"/>
                </a:solidFill>
                <a:latin typeface="League Spartan"/>
              </a:rPr>
              <a:t>Odpowiedzialność i Zaangażowanie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897771" y="3397838"/>
            <a:ext cx="14772919" cy="54637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450"/>
              </a:lnSpc>
            </a:pPr>
            <a:r>
              <a:rPr lang="en-US" sz="3892">
                <a:solidFill>
                  <a:srgbClr val="FFFFFF"/>
                </a:solidFill>
                <a:latin typeface="Blinker Bold"/>
              </a:rPr>
              <a:t>NASZA ROLA W OCHRONIE DZIECI:</a:t>
            </a:r>
          </a:p>
          <a:p>
            <a:pPr algn="just">
              <a:lnSpc>
                <a:spcPts val="5450"/>
              </a:lnSpc>
            </a:pPr>
          </a:p>
          <a:p>
            <a:pPr algn="just" marL="840486" indent="-420243" lvl="1">
              <a:lnSpc>
                <a:spcPts val="5450"/>
              </a:lnSpc>
              <a:buFont typeface="Arial"/>
              <a:buChar char="•"/>
            </a:pPr>
            <a:r>
              <a:rPr lang="en-US" sz="3892">
                <a:solidFill>
                  <a:srgbClr val="FFFFFF"/>
                </a:solidFill>
                <a:latin typeface="Blinker"/>
              </a:rPr>
              <a:t>Jako nauczyciele, jesteśmy odpowiedzialni za identyfikowanie                               i reagowanie na wszelkie sygnały ostrzegawcze, które mogą wskazywać na problemy emocjonalne lub fizyczne naszych uczniów. Nasza rola nie ogranicza się tylko do nauczania, ale obejmuje również ochronę i dbałość o dobrostan każdego dziecka.</a:t>
            </a:r>
          </a:p>
          <a:p>
            <a:pPr>
              <a:lnSpc>
                <a:spcPts val="5450"/>
              </a:lnSpc>
            </a:pPr>
          </a:p>
        </p:txBody>
      </p:sp>
      <p:grpSp>
        <p:nvGrpSpPr>
          <p:cNvPr name="Group 16" id="16"/>
          <p:cNvGrpSpPr/>
          <p:nvPr/>
        </p:nvGrpSpPr>
        <p:grpSpPr>
          <a:xfrm rot="0">
            <a:off x="16398656" y="9453794"/>
            <a:ext cx="4137738" cy="1566197"/>
            <a:chOff x="0" y="0"/>
            <a:chExt cx="1248512" cy="47258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248511" cy="472581"/>
            </a:xfrm>
            <a:custGeom>
              <a:avLst/>
              <a:gdLst/>
              <a:ahLst/>
              <a:cxnLst/>
              <a:rect r="r" b="b" t="t" l="l"/>
              <a:pathLst>
                <a:path h="472581" w="1248511">
                  <a:moveTo>
                    <a:pt x="1045311" y="0"/>
                  </a:moveTo>
                  <a:lnTo>
                    <a:pt x="0" y="0"/>
                  </a:lnTo>
                  <a:lnTo>
                    <a:pt x="203200" y="472581"/>
                  </a:lnTo>
                  <a:lnTo>
                    <a:pt x="1248511" y="472581"/>
                  </a:lnTo>
                  <a:lnTo>
                    <a:pt x="1045311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101600" y="-38100"/>
              <a:ext cx="1045312" cy="5106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5603949" y="9038414"/>
            <a:ext cx="2499511" cy="1535247"/>
            <a:chOff x="0" y="0"/>
            <a:chExt cx="868254" cy="533298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68254" cy="533298"/>
            </a:xfrm>
            <a:custGeom>
              <a:avLst/>
              <a:gdLst/>
              <a:ahLst/>
              <a:cxnLst/>
              <a:rect r="r" b="b" t="t" l="l"/>
              <a:pathLst>
                <a:path h="533298" w="868254">
                  <a:moveTo>
                    <a:pt x="665054" y="0"/>
                  </a:moveTo>
                  <a:lnTo>
                    <a:pt x="0" y="0"/>
                  </a:lnTo>
                  <a:lnTo>
                    <a:pt x="203200" y="533298"/>
                  </a:lnTo>
                  <a:lnTo>
                    <a:pt x="868254" y="533298"/>
                  </a:lnTo>
                  <a:lnTo>
                    <a:pt x="665054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101600" y="-38100"/>
              <a:ext cx="665054" cy="5713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2159430" y="9453794"/>
            <a:ext cx="5060879" cy="1929391"/>
            <a:chOff x="0" y="0"/>
            <a:chExt cx="1438640" cy="548462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438640" cy="548462"/>
            </a:xfrm>
            <a:custGeom>
              <a:avLst/>
              <a:gdLst/>
              <a:ahLst/>
              <a:cxnLst/>
              <a:rect r="r" b="b" t="t" l="l"/>
              <a:pathLst>
                <a:path h="548462" w="1438640">
                  <a:moveTo>
                    <a:pt x="1235440" y="0"/>
                  </a:moveTo>
                  <a:lnTo>
                    <a:pt x="0" y="0"/>
                  </a:lnTo>
                  <a:lnTo>
                    <a:pt x="203200" y="548462"/>
                  </a:lnTo>
                  <a:lnTo>
                    <a:pt x="1438640" y="548462"/>
                  </a:lnTo>
                  <a:lnTo>
                    <a:pt x="123544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101600" y="-38100"/>
              <a:ext cx="1235440" cy="5865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16670690" y="9463472"/>
            <a:ext cx="958037" cy="712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33"/>
              </a:lnSpc>
            </a:pPr>
            <a:r>
              <a:rPr lang="en-US" sz="4166">
                <a:solidFill>
                  <a:srgbClr val="FFFFFF"/>
                </a:solidFill>
                <a:latin typeface="League Spartan"/>
              </a:rPr>
              <a:t>2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226642" y="2988001"/>
            <a:ext cx="21227324" cy="7960736"/>
            <a:chOff x="0" y="0"/>
            <a:chExt cx="5590736" cy="209665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590735" cy="2096655"/>
            </a:xfrm>
            <a:custGeom>
              <a:avLst/>
              <a:gdLst/>
              <a:ahLst/>
              <a:cxnLst/>
              <a:rect r="r" b="b" t="t" l="l"/>
              <a:pathLst>
                <a:path h="2096655" w="5590735">
                  <a:moveTo>
                    <a:pt x="0" y="0"/>
                  </a:moveTo>
                  <a:lnTo>
                    <a:pt x="5590735" y="0"/>
                  </a:lnTo>
                  <a:lnTo>
                    <a:pt x="5590735" y="2096655"/>
                  </a:lnTo>
                  <a:lnTo>
                    <a:pt x="0" y="2096655"/>
                  </a:lnTo>
                  <a:close/>
                </a:path>
              </a:pathLst>
            </a:custGeom>
            <a:solidFill>
              <a:srgbClr val="059BD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590736" cy="21347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297658" y="-200693"/>
            <a:ext cx="20238736" cy="2734153"/>
            <a:chOff x="0" y="0"/>
            <a:chExt cx="2689103" cy="36328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689103" cy="363284"/>
            </a:xfrm>
            <a:custGeom>
              <a:avLst/>
              <a:gdLst/>
              <a:ahLst/>
              <a:cxnLst/>
              <a:rect r="r" b="b" t="t" l="l"/>
              <a:pathLst>
                <a:path h="363284" w="2689103">
                  <a:moveTo>
                    <a:pt x="2485903" y="0"/>
                  </a:moveTo>
                  <a:lnTo>
                    <a:pt x="0" y="0"/>
                  </a:lnTo>
                  <a:lnTo>
                    <a:pt x="203200" y="363284"/>
                  </a:lnTo>
                  <a:lnTo>
                    <a:pt x="2689103" y="363284"/>
                  </a:lnTo>
                  <a:lnTo>
                    <a:pt x="2485903" y="0"/>
                  </a:lnTo>
                  <a:close/>
                </a:path>
              </a:pathLst>
            </a:custGeom>
            <a:solidFill>
              <a:srgbClr val="059BDD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101600" y="-38100"/>
              <a:ext cx="2485903" cy="401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-1440088" y="0"/>
            <a:ext cx="3509203" cy="1176871"/>
            <a:chOff x="0" y="0"/>
            <a:chExt cx="673888" cy="226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73888" cy="226000"/>
            </a:xfrm>
            <a:custGeom>
              <a:avLst/>
              <a:gdLst/>
              <a:ahLst/>
              <a:cxnLst/>
              <a:rect r="r" b="b" t="t" l="l"/>
              <a:pathLst>
                <a:path h="226000" w="673888">
                  <a:moveTo>
                    <a:pt x="203200" y="0"/>
                  </a:moveTo>
                  <a:lnTo>
                    <a:pt x="673888" y="0"/>
                  </a:lnTo>
                  <a:lnTo>
                    <a:pt x="470688" y="226000"/>
                  </a:lnTo>
                  <a:lnTo>
                    <a:pt x="0" y="2260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101600" y="-38100"/>
              <a:ext cx="470688" cy="264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-2670310" y="1292934"/>
            <a:ext cx="3699010" cy="1240526"/>
            <a:chOff x="0" y="0"/>
            <a:chExt cx="673888" cy="226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73888" cy="226000"/>
            </a:xfrm>
            <a:custGeom>
              <a:avLst/>
              <a:gdLst/>
              <a:ahLst/>
              <a:cxnLst/>
              <a:rect r="r" b="b" t="t" l="l"/>
              <a:pathLst>
                <a:path h="226000" w="673888">
                  <a:moveTo>
                    <a:pt x="203200" y="0"/>
                  </a:moveTo>
                  <a:lnTo>
                    <a:pt x="673888" y="0"/>
                  </a:lnTo>
                  <a:lnTo>
                    <a:pt x="470688" y="226000"/>
                  </a:lnTo>
                  <a:lnTo>
                    <a:pt x="0" y="2260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101600" y="-38100"/>
              <a:ext cx="470688" cy="264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897771" y="1197684"/>
            <a:ext cx="14244300" cy="927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>
                <a:solidFill>
                  <a:srgbClr val="FFFFFF"/>
                </a:solidFill>
                <a:latin typeface="League Spartan"/>
              </a:rPr>
              <a:t>Odpowiedzialność i Zaangażowanie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897771" y="3397838"/>
            <a:ext cx="14500885" cy="54637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450"/>
              </a:lnSpc>
            </a:pPr>
            <a:r>
              <a:rPr lang="en-US" sz="3892">
                <a:solidFill>
                  <a:srgbClr val="FFFFFF"/>
                </a:solidFill>
                <a:latin typeface="Blinker Bold"/>
              </a:rPr>
              <a:t>ZAANGAŻOWANIE I CZUJNOŚĆ:</a:t>
            </a:r>
          </a:p>
          <a:p>
            <a:pPr algn="just" marL="840486" indent="-420243" lvl="1">
              <a:lnSpc>
                <a:spcPts val="5450"/>
              </a:lnSpc>
              <a:buFont typeface="Arial"/>
              <a:buChar char="•"/>
            </a:pPr>
            <a:r>
              <a:rPr lang="en-US" sz="3892">
                <a:solidFill>
                  <a:srgbClr val="FFFFFF"/>
                </a:solidFill>
                <a:latin typeface="Blinker"/>
              </a:rPr>
              <a:t>Nasze zaangażowanie w tworzenie bezpiecznego środowisk</a:t>
            </a:r>
            <a:r>
              <a:rPr lang="en-US" sz="3892">
                <a:solidFill>
                  <a:srgbClr val="FFFFFF"/>
                </a:solidFill>
                <a:latin typeface="Blinker"/>
              </a:rPr>
              <a:t>a szkolnego oraz ciągła czujność są kluczowe dla zapewnienia bezpieczeństwa dzieci. W naszej pracy kierujemy się zasadą, że zapobieganie jest równie ważne jak reagowanie na już zaistniałe sytuacje. Wspieramy się wzajemnie w utrzymaniu środowiska,                 w którym każdy uczeń czuje się bezpiecznie i szanowanie.</a:t>
            </a:r>
          </a:p>
          <a:p>
            <a:pPr algn="just">
              <a:lnSpc>
                <a:spcPts val="5450"/>
              </a:lnSpc>
            </a:pPr>
          </a:p>
        </p:txBody>
      </p:sp>
      <p:grpSp>
        <p:nvGrpSpPr>
          <p:cNvPr name="Group 16" id="16"/>
          <p:cNvGrpSpPr/>
          <p:nvPr/>
        </p:nvGrpSpPr>
        <p:grpSpPr>
          <a:xfrm rot="0">
            <a:off x="16398656" y="9453794"/>
            <a:ext cx="4137738" cy="1566197"/>
            <a:chOff x="0" y="0"/>
            <a:chExt cx="1248512" cy="47258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248511" cy="472581"/>
            </a:xfrm>
            <a:custGeom>
              <a:avLst/>
              <a:gdLst/>
              <a:ahLst/>
              <a:cxnLst/>
              <a:rect r="r" b="b" t="t" l="l"/>
              <a:pathLst>
                <a:path h="472581" w="1248511">
                  <a:moveTo>
                    <a:pt x="1045311" y="0"/>
                  </a:moveTo>
                  <a:lnTo>
                    <a:pt x="0" y="0"/>
                  </a:lnTo>
                  <a:lnTo>
                    <a:pt x="203200" y="472581"/>
                  </a:lnTo>
                  <a:lnTo>
                    <a:pt x="1248511" y="472581"/>
                  </a:lnTo>
                  <a:lnTo>
                    <a:pt x="1045311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101600" y="-38100"/>
              <a:ext cx="1045312" cy="5106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5603949" y="9038414"/>
            <a:ext cx="2499511" cy="1535247"/>
            <a:chOff x="0" y="0"/>
            <a:chExt cx="868254" cy="533298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68254" cy="533298"/>
            </a:xfrm>
            <a:custGeom>
              <a:avLst/>
              <a:gdLst/>
              <a:ahLst/>
              <a:cxnLst/>
              <a:rect r="r" b="b" t="t" l="l"/>
              <a:pathLst>
                <a:path h="533298" w="868254">
                  <a:moveTo>
                    <a:pt x="665054" y="0"/>
                  </a:moveTo>
                  <a:lnTo>
                    <a:pt x="0" y="0"/>
                  </a:lnTo>
                  <a:lnTo>
                    <a:pt x="203200" y="533298"/>
                  </a:lnTo>
                  <a:lnTo>
                    <a:pt x="868254" y="533298"/>
                  </a:lnTo>
                  <a:lnTo>
                    <a:pt x="665054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101600" y="-38100"/>
              <a:ext cx="665054" cy="5713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2159430" y="9453794"/>
            <a:ext cx="5060879" cy="1929391"/>
            <a:chOff x="0" y="0"/>
            <a:chExt cx="1438640" cy="548462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438640" cy="548462"/>
            </a:xfrm>
            <a:custGeom>
              <a:avLst/>
              <a:gdLst/>
              <a:ahLst/>
              <a:cxnLst/>
              <a:rect r="r" b="b" t="t" l="l"/>
              <a:pathLst>
                <a:path h="548462" w="1438640">
                  <a:moveTo>
                    <a:pt x="1235440" y="0"/>
                  </a:moveTo>
                  <a:lnTo>
                    <a:pt x="0" y="0"/>
                  </a:lnTo>
                  <a:lnTo>
                    <a:pt x="203200" y="548462"/>
                  </a:lnTo>
                  <a:lnTo>
                    <a:pt x="1438640" y="548462"/>
                  </a:lnTo>
                  <a:lnTo>
                    <a:pt x="123544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101600" y="-38100"/>
              <a:ext cx="1235440" cy="5865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16670690" y="9463472"/>
            <a:ext cx="958037" cy="712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33"/>
              </a:lnSpc>
            </a:pPr>
            <a:r>
              <a:rPr lang="en-US" sz="4166">
                <a:solidFill>
                  <a:srgbClr val="FFFFFF"/>
                </a:solidFill>
                <a:latin typeface="League Spartan"/>
              </a:rPr>
              <a:t>3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226642" y="2988001"/>
            <a:ext cx="21227324" cy="7960736"/>
            <a:chOff x="0" y="0"/>
            <a:chExt cx="5590736" cy="209665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590735" cy="2096655"/>
            </a:xfrm>
            <a:custGeom>
              <a:avLst/>
              <a:gdLst/>
              <a:ahLst/>
              <a:cxnLst/>
              <a:rect r="r" b="b" t="t" l="l"/>
              <a:pathLst>
                <a:path h="2096655" w="5590735">
                  <a:moveTo>
                    <a:pt x="0" y="0"/>
                  </a:moveTo>
                  <a:lnTo>
                    <a:pt x="5590735" y="0"/>
                  </a:lnTo>
                  <a:lnTo>
                    <a:pt x="5590735" y="2096655"/>
                  </a:lnTo>
                  <a:lnTo>
                    <a:pt x="0" y="2096655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590736" cy="21347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2556974" y="1913198"/>
            <a:ext cx="6071196" cy="9106794"/>
            <a:chOff x="0" y="0"/>
            <a:chExt cx="6350000" cy="9525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9525000"/>
            </a:xfrm>
            <a:custGeom>
              <a:avLst/>
              <a:gdLst/>
              <a:ahLst/>
              <a:cxnLst/>
              <a:rect r="r" b="b" t="t" l="l"/>
              <a:pathLst>
                <a:path h="9525000" w="6350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62500" t="0" r="-6250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297658" y="-200693"/>
            <a:ext cx="20238736" cy="2734153"/>
            <a:chOff x="0" y="0"/>
            <a:chExt cx="2689103" cy="36328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689103" cy="363284"/>
            </a:xfrm>
            <a:custGeom>
              <a:avLst/>
              <a:gdLst/>
              <a:ahLst/>
              <a:cxnLst/>
              <a:rect r="r" b="b" t="t" l="l"/>
              <a:pathLst>
                <a:path h="363284" w="2689103">
                  <a:moveTo>
                    <a:pt x="2485903" y="0"/>
                  </a:moveTo>
                  <a:lnTo>
                    <a:pt x="0" y="0"/>
                  </a:lnTo>
                  <a:lnTo>
                    <a:pt x="203200" y="363284"/>
                  </a:lnTo>
                  <a:lnTo>
                    <a:pt x="2689103" y="363284"/>
                  </a:lnTo>
                  <a:lnTo>
                    <a:pt x="2485903" y="0"/>
                  </a:lnTo>
                  <a:close/>
                </a:path>
              </a:pathLst>
            </a:custGeom>
            <a:solidFill>
              <a:srgbClr val="059BDD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101600" y="-38100"/>
              <a:ext cx="2485903" cy="401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-1440088" y="0"/>
            <a:ext cx="3509203" cy="1176871"/>
            <a:chOff x="0" y="0"/>
            <a:chExt cx="673888" cy="226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73888" cy="226000"/>
            </a:xfrm>
            <a:custGeom>
              <a:avLst/>
              <a:gdLst/>
              <a:ahLst/>
              <a:cxnLst/>
              <a:rect r="r" b="b" t="t" l="l"/>
              <a:pathLst>
                <a:path h="226000" w="673888">
                  <a:moveTo>
                    <a:pt x="203200" y="0"/>
                  </a:moveTo>
                  <a:lnTo>
                    <a:pt x="673888" y="0"/>
                  </a:lnTo>
                  <a:lnTo>
                    <a:pt x="470688" y="226000"/>
                  </a:lnTo>
                  <a:lnTo>
                    <a:pt x="0" y="2260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101600" y="-38100"/>
              <a:ext cx="470688" cy="264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-2670310" y="1292934"/>
            <a:ext cx="3699010" cy="1240526"/>
            <a:chOff x="0" y="0"/>
            <a:chExt cx="673888" cy="226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73888" cy="226000"/>
            </a:xfrm>
            <a:custGeom>
              <a:avLst/>
              <a:gdLst/>
              <a:ahLst/>
              <a:cxnLst/>
              <a:rect r="r" b="b" t="t" l="l"/>
              <a:pathLst>
                <a:path h="226000" w="673888">
                  <a:moveTo>
                    <a:pt x="203200" y="0"/>
                  </a:moveTo>
                  <a:lnTo>
                    <a:pt x="673888" y="0"/>
                  </a:lnTo>
                  <a:lnTo>
                    <a:pt x="470688" y="226000"/>
                  </a:lnTo>
                  <a:lnTo>
                    <a:pt x="0" y="2260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01600" y="-38100"/>
              <a:ext cx="470688" cy="264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1488719" y="1081621"/>
            <a:ext cx="17856613" cy="927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>
                <a:solidFill>
                  <a:srgbClr val="FFFFFF"/>
                </a:solidFill>
                <a:latin typeface="League Spartan"/>
              </a:rPr>
              <a:t> Szkolenie i Edukacja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16398656" y="9453794"/>
            <a:ext cx="4137738" cy="1566197"/>
            <a:chOff x="0" y="0"/>
            <a:chExt cx="1248512" cy="472581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248511" cy="472581"/>
            </a:xfrm>
            <a:custGeom>
              <a:avLst/>
              <a:gdLst/>
              <a:ahLst/>
              <a:cxnLst/>
              <a:rect r="r" b="b" t="t" l="l"/>
              <a:pathLst>
                <a:path h="472581" w="1248511">
                  <a:moveTo>
                    <a:pt x="1045311" y="0"/>
                  </a:moveTo>
                  <a:lnTo>
                    <a:pt x="0" y="0"/>
                  </a:lnTo>
                  <a:lnTo>
                    <a:pt x="203200" y="472581"/>
                  </a:lnTo>
                  <a:lnTo>
                    <a:pt x="1248511" y="472581"/>
                  </a:lnTo>
                  <a:lnTo>
                    <a:pt x="1045311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101600" y="-38100"/>
              <a:ext cx="1045312" cy="5106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5603949" y="9038414"/>
            <a:ext cx="2499511" cy="1535247"/>
            <a:chOff x="0" y="0"/>
            <a:chExt cx="868254" cy="533298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68254" cy="533298"/>
            </a:xfrm>
            <a:custGeom>
              <a:avLst/>
              <a:gdLst/>
              <a:ahLst/>
              <a:cxnLst/>
              <a:rect r="r" b="b" t="t" l="l"/>
              <a:pathLst>
                <a:path h="533298" w="868254">
                  <a:moveTo>
                    <a:pt x="665054" y="0"/>
                  </a:moveTo>
                  <a:lnTo>
                    <a:pt x="0" y="0"/>
                  </a:lnTo>
                  <a:lnTo>
                    <a:pt x="203200" y="533298"/>
                  </a:lnTo>
                  <a:lnTo>
                    <a:pt x="868254" y="533298"/>
                  </a:lnTo>
                  <a:lnTo>
                    <a:pt x="665054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101600" y="-38100"/>
              <a:ext cx="665054" cy="5713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2159430" y="9453794"/>
            <a:ext cx="5060879" cy="1929391"/>
            <a:chOff x="0" y="0"/>
            <a:chExt cx="1438640" cy="548462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438640" cy="548462"/>
            </a:xfrm>
            <a:custGeom>
              <a:avLst/>
              <a:gdLst/>
              <a:ahLst/>
              <a:cxnLst/>
              <a:rect r="r" b="b" t="t" l="l"/>
              <a:pathLst>
                <a:path h="548462" w="1438640">
                  <a:moveTo>
                    <a:pt x="1235440" y="0"/>
                  </a:moveTo>
                  <a:lnTo>
                    <a:pt x="0" y="0"/>
                  </a:lnTo>
                  <a:lnTo>
                    <a:pt x="203200" y="548462"/>
                  </a:lnTo>
                  <a:lnTo>
                    <a:pt x="1438640" y="548462"/>
                  </a:lnTo>
                  <a:lnTo>
                    <a:pt x="123544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101600" y="-38100"/>
              <a:ext cx="1235440" cy="5865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6" id="26"/>
          <p:cNvSpPr txBox="true"/>
          <p:nvPr/>
        </p:nvSpPr>
        <p:spPr>
          <a:xfrm rot="0">
            <a:off x="16670690" y="9463472"/>
            <a:ext cx="958037" cy="712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33"/>
              </a:lnSpc>
            </a:pPr>
            <a:r>
              <a:rPr lang="en-US" sz="4166">
                <a:solidFill>
                  <a:srgbClr val="FFFFFF"/>
                </a:solidFill>
                <a:latin typeface="League Spartan"/>
              </a:rPr>
              <a:t>4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028700" y="3837812"/>
            <a:ext cx="10843431" cy="52490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803143" indent="-401572" lvl="1">
              <a:lnSpc>
                <a:spcPts val="5207"/>
              </a:lnSpc>
              <a:buFont typeface="Arial"/>
              <a:buChar char="•"/>
            </a:pPr>
            <a:r>
              <a:rPr lang="en-US" sz="3719">
                <a:solidFill>
                  <a:srgbClr val="FFFFFF"/>
                </a:solidFill>
                <a:latin typeface="Open Sans"/>
              </a:rPr>
              <a:t>Wprowadzimy regularne szkolenia dla naszego zespołu, aby zawsze być przygotowanym na ochronę naszych uczniów.</a:t>
            </a:r>
          </a:p>
          <a:p>
            <a:pPr algn="just" marL="803143" indent="-401572" lvl="1">
              <a:lnSpc>
                <a:spcPts val="5207"/>
              </a:lnSpc>
              <a:buFont typeface="Arial"/>
              <a:buChar char="•"/>
            </a:pPr>
            <a:r>
              <a:rPr lang="en-US" sz="3719">
                <a:solidFill>
                  <a:srgbClr val="FFFFFF"/>
                </a:solidFill>
                <a:latin typeface="Open Sans"/>
              </a:rPr>
              <a:t>Szczególny nacisk pragniemy położyć na identyfikację sygnałów ostrzegawczych                                     i właściwe reagowanie.</a:t>
            </a:r>
          </a:p>
          <a:p>
            <a:pPr>
              <a:lnSpc>
                <a:spcPts val="5207"/>
              </a:lnSpc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226642" y="2988001"/>
            <a:ext cx="21227324" cy="7960736"/>
            <a:chOff x="0" y="0"/>
            <a:chExt cx="5590736" cy="209665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590735" cy="2096655"/>
            </a:xfrm>
            <a:custGeom>
              <a:avLst/>
              <a:gdLst/>
              <a:ahLst/>
              <a:cxnLst/>
              <a:rect r="r" b="b" t="t" l="l"/>
              <a:pathLst>
                <a:path h="2096655" w="5590735">
                  <a:moveTo>
                    <a:pt x="0" y="0"/>
                  </a:moveTo>
                  <a:lnTo>
                    <a:pt x="5590735" y="0"/>
                  </a:lnTo>
                  <a:lnTo>
                    <a:pt x="5590735" y="2096655"/>
                  </a:lnTo>
                  <a:lnTo>
                    <a:pt x="0" y="2096655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590736" cy="21347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2556974" y="1913198"/>
            <a:ext cx="6071196" cy="9106794"/>
            <a:chOff x="0" y="0"/>
            <a:chExt cx="6350000" cy="9525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9525000"/>
            </a:xfrm>
            <a:custGeom>
              <a:avLst/>
              <a:gdLst/>
              <a:ahLst/>
              <a:cxnLst/>
              <a:rect r="r" b="b" t="t" l="l"/>
              <a:pathLst>
                <a:path h="9525000" w="6350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62499" t="0" r="-6250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297658" y="-200693"/>
            <a:ext cx="20238736" cy="2734153"/>
            <a:chOff x="0" y="0"/>
            <a:chExt cx="2689103" cy="36328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689103" cy="363284"/>
            </a:xfrm>
            <a:custGeom>
              <a:avLst/>
              <a:gdLst/>
              <a:ahLst/>
              <a:cxnLst/>
              <a:rect r="r" b="b" t="t" l="l"/>
              <a:pathLst>
                <a:path h="363284" w="2689103">
                  <a:moveTo>
                    <a:pt x="2485903" y="0"/>
                  </a:moveTo>
                  <a:lnTo>
                    <a:pt x="0" y="0"/>
                  </a:lnTo>
                  <a:lnTo>
                    <a:pt x="203200" y="363284"/>
                  </a:lnTo>
                  <a:lnTo>
                    <a:pt x="2689103" y="363284"/>
                  </a:lnTo>
                  <a:lnTo>
                    <a:pt x="2485903" y="0"/>
                  </a:lnTo>
                  <a:close/>
                </a:path>
              </a:pathLst>
            </a:custGeom>
            <a:solidFill>
              <a:srgbClr val="059BDD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101600" y="-38100"/>
              <a:ext cx="2485903" cy="401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-1440088" y="0"/>
            <a:ext cx="3509203" cy="1176871"/>
            <a:chOff x="0" y="0"/>
            <a:chExt cx="673888" cy="226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73888" cy="226000"/>
            </a:xfrm>
            <a:custGeom>
              <a:avLst/>
              <a:gdLst/>
              <a:ahLst/>
              <a:cxnLst/>
              <a:rect r="r" b="b" t="t" l="l"/>
              <a:pathLst>
                <a:path h="226000" w="673888">
                  <a:moveTo>
                    <a:pt x="203200" y="0"/>
                  </a:moveTo>
                  <a:lnTo>
                    <a:pt x="673888" y="0"/>
                  </a:lnTo>
                  <a:lnTo>
                    <a:pt x="470688" y="226000"/>
                  </a:lnTo>
                  <a:lnTo>
                    <a:pt x="0" y="2260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101600" y="-38100"/>
              <a:ext cx="470688" cy="264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-2670310" y="1292934"/>
            <a:ext cx="3699010" cy="1240526"/>
            <a:chOff x="0" y="0"/>
            <a:chExt cx="673888" cy="226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73888" cy="226000"/>
            </a:xfrm>
            <a:custGeom>
              <a:avLst/>
              <a:gdLst/>
              <a:ahLst/>
              <a:cxnLst/>
              <a:rect r="r" b="b" t="t" l="l"/>
              <a:pathLst>
                <a:path h="226000" w="673888">
                  <a:moveTo>
                    <a:pt x="203200" y="0"/>
                  </a:moveTo>
                  <a:lnTo>
                    <a:pt x="673888" y="0"/>
                  </a:lnTo>
                  <a:lnTo>
                    <a:pt x="470688" y="226000"/>
                  </a:lnTo>
                  <a:lnTo>
                    <a:pt x="0" y="2260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01600" y="-38100"/>
              <a:ext cx="470688" cy="264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6398656" y="9453794"/>
            <a:ext cx="4137738" cy="1566197"/>
            <a:chOff x="0" y="0"/>
            <a:chExt cx="1248512" cy="47258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248511" cy="472581"/>
            </a:xfrm>
            <a:custGeom>
              <a:avLst/>
              <a:gdLst/>
              <a:ahLst/>
              <a:cxnLst/>
              <a:rect r="r" b="b" t="t" l="l"/>
              <a:pathLst>
                <a:path h="472581" w="1248511">
                  <a:moveTo>
                    <a:pt x="1045311" y="0"/>
                  </a:moveTo>
                  <a:lnTo>
                    <a:pt x="0" y="0"/>
                  </a:lnTo>
                  <a:lnTo>
                    <a:pt x="203200" y="472581"/>
                  </a:lnTo>
                  <a:lnTo>
                    <a:pt x="1248511" y="472581"/>
                  </a:lnTo>
                  <a:lnTo>
                    <a:pt x="1045311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101600" y="-38100"/>
              <a:ext cx="1045312" cy="5106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5603949" y="9038414"/>
            <a:ext cx="2499511" cy="1535247"/>
            <a:chOff x="0" y="0"/>
            <a:chExt cx="868254" cy="533298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68254" cy="533298"/>
            </a:xfrm>
            <a:custGeom>
              <a:avLst/>
              <a:gdLst/>
              <a:ahLst/>
              <a:cxnLst/>
              <a:rect r="r" b="b" t="t" l="l"/>
              <a:pathLst>
                <a:path h="533298" w="868254">
                  <a:moveTo>
                    <a:pt x="665054" y="0"/>
                  </a:moveTo>
                  <a:lnTo>
                    <a:pt x="0" y="0"/>
                  </a:lnTo>
                  <a:lnTo>
                    <a:pt x="203200" y="533298"/>
                  </a:lnTo>
                  <a:lnTo>
                    <a:pt x="868254" y="533298"/>
                  </a:lnTo>
                  <a:lnTo>
                    <a:pt x="665054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101600" y="-38100"/>
              <a:ext cx="665054" cy="5713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2159430" y="9453794"/>
            <a:ext cx="5060879" cy="1929391"/>
            <a:chOff x="0" y="0"/>
            <a:chExt cx="1438640" cy="548462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438640" cy="548462"/>
            </a:xfrm>
            <a:custGeom>
              <a:avLst/>
              <a:gdLst/>
              <a:ahLst/>
              <a:cxnLst/>
              <a:rect r="r" b="b" t="t" l="l"/>
              <a:pathLst>
                <a:path h="548462" w="1438640">
                  <a:moveTo>
                    <a:pt x="1235440" y="0"/>
                  </a:moveTo>
                  <a:lnTo>
                    <a:pt x="0" y="0"/>
                  </a:lnTo>
                  <a:lnTo>
                    <a:pt x="203200" y="548462"/>
                  </a:lnTo>
                  <a:lnTo>
                    <a:pt x="1438640" y="548462"/>
                  </a:lnTo>
                  <a:lnTo>
                    <a:pt x="123544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101600" y="-38100"/>
              <a:ext cx="1235440" cy="5865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1488719" y="1072096"/>
            <a:ext cx="17856613" cy="903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420"/>
              </a:lnSpc>
            </a:pPr>
            <a:r>
              <a:rPr lang="en-US" sz="5300">
                <a:solidFill>
                  <a:srgbClr val="FFFFFF"/>
                </a:solidFill>
                <a:latin typeface="League Spartan"/>
              </a:rPr>
              <a:t>Zasady Zapewniające Bezpieczne Relacje: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6670690" y="9463472"/>
            <a:ext cx="958037" cy="712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33"/>
              </a:lnSpc>
            </a:pPr>
            <a:r>
              <a:rPr lang="en-US" sz="4166">
                <a:solidFill>
                  <a:srgbClr val="FFFFFF"/>
                </a:solidFill>
                <a:latin typeface="League Spartan"/>
              </a:rPr>
              <a:t>5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30002" y="3306794"/>
            <a:ext cx="10843431" cy="45918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03143" indent="-401572" lvl="1">
              <a:lnSpc>
                <a:spcPts val="5207"/>
              </a:lnSpc>
              <a:buFont typeface="Arial"/>
              <a:buChar char="•"/>
            </a:pPr>
            <a:r>
              <a:rPr lang="en-US" sz="3719">
                <a:solidFill>
                  <a:srgbClr val="FFFFFF"/>
                </a:solidFill>
                <a:latin typeface="Open Sans Bold"/>
              </a:rPr>
              <a:t>SZACUNEK I GODNOŚĆ: </a:t>
            </a:r>
          </a:p>
          <a:p>
            <a:pPr>
              <a:lnSpc>
                <a:spcPts val="5207"/>
              </a:lnSpc>
            </a:pPr>
          </a:p>
          <a:p>
            <a:pPr algn="just">
              <a:lnSpc>
                <a:spcPts val="5207"/>
              </a:lnSpc>
            </a:pPr>
            <a:r>
              <a:rPr lang="en-US" sz="3719">
                <a:solidFill>
                  <a:srgbClr val="FFFFFF"/>
                </a:solidFill>
                <a:latin typeface="Open Sans"/>
              </a:rPr>
              <a:t>Wszystkie nasze interakcje z uczniami są oparte na wzajemnym szacunku. Dążymy do tego, by każdy uczeń czuł się wysłuchany, zrozumiany                      i szanowany.</a:t>
            </a:r>
          </a:p>
          <a:p>
            <a:pPr>
              <a:lnSpc>
                <a:spcPts val="5207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226642" y="2988001"/>
            <a:ext cx="21227324" cy="7960736"/>
            <a:chOff x="0" y="0"/>
            <a:chExt cx="5590736" cy="209665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590735" cy="2096655"/>
            </a:xfrm>
            <a:custGeom>
              <a:avLst/>
              <a:gdLst/>
              <a:ahLst/>
              <a:cxnLst/>
              <a:rect r="r" b="b" t="t" l="l"/>
              <a:pathLst>
                <a:path h="2096655" w="5590735">
                  <a:moveTo>
                    <a:pt x="0" y="0"/>
                  </a:moveTo>
                  <a:lnTo>
                    <a:pt x="5590735" y="0"/>
                  </a:lnTo>
                  <a:lnTo>
                    <a:pt x="5590735" y="2096655"/>
                  </a:lnTo>
                  <a:lnTo>
                    <a:pt x="0" y="2096655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590736" cy="21347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2556974" y="1913198"/>
            <a:ext cx="6071196" cy="9106794"/>
            <a:chOff x="0" y="0"/>
            <a:chExt cx="6350000" cy="9525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9525000"/>
            </a:xfrm>
            <a:custGeom>
              <a:avLst/>
              <a:gdLst/>
              <a:ahLst/>
              <a:cxnLst/>
              <a:rect r="r" b="b" t="t" l="l"/>
              <a:pathLst>
                <a:path h="9525000" w="6350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25000" t="0" r="-2500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297658" y="-200693"/>
            <a:ext cx="20238736" cy="2734153"/>
            <a:chOff x="0" y="0"/>
            <a:chExt cx="2689103" cy="36328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689103" cy="363284"/>
            </a:xfrm>
            <a:custGeom>
              <a:avLst/>
              <a:gdLst/>
              <a:ahLst/>
              <a:cxnLst/>
              <a:rect r="r" b="b" t="t" l="l"/>
              <a:pathLst>
                <a:path h="363284" w="2689103">
                  <a:moveTo>
                    <a:pt x="2485903" y="0"/>
                  </a:moveTo>
                  <a:lnTo>
                    <a:pt x="0" y="0"/>
                  </a:lnTo>
                  <a:lnTo>
                    <a:pt x="203200" y="363284"/>
                  </a:lnTo>
                  <a:lnTo>
                    <a:pt x="2689103" y="363284"/>
                  </a:lnTo>
                  <a:lnTo>
                    <a:pt x="2485903" y="0"/>
                  </a:lnTo>
                  <a:close/>
                </a:path>
              </a:pathLst>
            </a:custGeom>
            <a:solidFill>
              <a:srgbClr val="059BDD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101600" y="-38100"/>
              <a:ext cx="2485903" cy="401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-1440088" y="0"/>
            <a:ext cx="3509203" cy="1176871"/>
            <a:chOff x="0" y="0"/>
            <a:chExt cx="673888" cy="226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73888" cy="226000"/>
            </a:xfrm>
            <a:custGeom>
              <a:avLst/>
              <a:gdLst/>
              <a:ahLst/>
              <a:cxnLst/>
              <a:rect r="r" b="b" t="t" l="l"/>
              <a:pathLst>
                <a:path h="226000" w="673888">
                  <a:moveTo>
                    <a:pt x="203200" y="0"/>
                  </a:moveTo>
                  <a:lnTo>
                    <a:pt x="673888" y="0"/>
                  </a:lnTo>
                  <a:lnTo>
                    <a:pt x="470688" y="226000"/>
                  </a:lnTo>
                  <a:lnTo>
                    <a:pt x="0" y="2260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101600" y="-38100"/>
              <a:ext cx="470688" cy="264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-2670310" y="1292934"/>
            <a:ext cx="3699010" cy="1240526"/>
            <a:chOff x="0" y="0"/>
            <a:chExt cx="673888" cy="226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73888" cy="226000"/>
            </a:xfrm>
            <a:custGeom>
              <a:avLst/>
              <a:gdLst/>
              <a:ahLst/>
              <a:cxnLst/>
              <a:rect r="r" b="b" t="t" l="l"/>
              <a:pathLst>
                <a:path h="226000" w="673888">
                  <a:moveTo>
                    <a:pt x="203200" y="0"/>
                  </a:moveTo>
                  <a:lnTo>
                    <a:pt x="673888" y="0"/>
                  </a:lnTo>
                  <a:lnTo>
                    <a:pt x="470688" y="226000"/>
                  </a:lnTo>
                  <a:lnTo>
                    <a:pt x="0" y="2260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01600" y="-38100"/>
              <a:ext cx="470688" cy="264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6398656" y="9453794"/>
            <a:ext cx="4137738" cy="1566197"/>
            <a:chOff x="0" y="0"/>
            <a:chExt cx="1248512" cy="47258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248511" cy="472581"/>
            </a:xfrm>
            <a:custGeom>
              <a:avLst/>
              <a:gdLst/>
              <a:ahLst/>
              <a:cxnLst/>
              <a:rect r="r" b="b" t="t" l="l"/>
              <a:pathLst>
                <a:path h="472581" w="1248511">
                  <a:moveTo>
                    <a:pt x="1045311" y="0"/>
                  </a:moveTo>
                  <a:lnTo>
                    <a:pt x="0" y="0"/>
                  </a:lnTo>
                  <a:lnTo>
                    <a:pt x="203200" y="472581"/>
                  </a:lnTo>
                  <a:lnTo>
                    <a:pt x="1248511" y="472581"/>
                  </a:lnTo>
                  <a:lnTo>
                    <a:pt x="1045311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101600" y="-38100"/>
              <a:ext cx="1045312" cy="5106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5603949" y="9038414"/>
            <a:ext cx="2499511" cy="1535247"/>
            <a:chOff x="0" y="0"/>
            <a:chExt cx="868254" cy="533298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68254" cy="533298"/>
            </a:xfrm>
            <a:custGeom>
              <a:avLst/>
              <a:gdLst/>
              <a:ahLst/>
              <a:cxnLst/>
              <a:rect r="r" b="b" t="t" l="l"/>
              <a:pathLst>
                <a:path h="533298" w="868254">
                  <a:moveTo>
                    <a:pt x="665054" y="0"/>
                  </a:moveTo>
                  <a:lnTo>
                    <a:pt x="0" y="0"/>
                  </a:lnTo>
                  <a:lnTo>
                    <a:pt x="203200" y="533298"/>
                  </a:lnTo>
                  <a:lnTo>
                    <a:pt x="868254" y="533298"/>
                  </a:lnTo>
                  <a:lnTo>
                    <a:pt x="665054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101600" y="-38100"/>
              <a:ext cx="665054" cy="5713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2159430" y="9453794"/>
            <a:ext cx="5060879" cy="1929391"/>
            <a:chOff x="0" y="0"/>
            <a:chExt cx="1438640" cy="548462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438640" cy="548462"/>
            </a:xfrm>
            <a:custGeom>
              <a:avLst/>
              <a:gdLst/>
              <a:ahLst/>
              <a:cxnLst/>
              <a:rect r="r" b="b" t="t" l="l"/>
              <a:pathLst>
                <a:path h="548462" w="1438640">
                  <a:moveTo>
                    <a:pt x="1235440" y="0"/>
                  </a:moveTo>
                  <a:lnTo>
                    <a:pt x="0" y="0"/>
                  </a:lnTo>
                  <a:lnTo>
                    <a:pt x="203200" y="548462"/>
                  </a:lnTo>
                  <a:lnTo>
                    <a:pt x="1438640" y="548462"/>
                  </a:lnTo>
                  <a:lnTo>
                    <a:pt x="123544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101600" y="-38100"/>
              <a:ext cx="1235440" cy="5865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1488719" y="1072096"/>
            <a:ext cx="17856613" cy="903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420"/>
              </a:lnSpc>
            </a:pPr>
            <a:r>
              <a:rPr lang="en-US" sz="5300">
                <a:solidFill>
                  <a:srgbClr val="FFFFFF"/>
                </a:solidFill>
                <a:latin typeface="League Spartan"/>
              </a:rPr>
              <a:t>Zasady Zapewniające Bezpieczne Relacje: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6670690" y="9463472"/>
            <a:ext cx="958037" cy="712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33"/>
              </a:lnSpc>
            </a:pPr>
            <a:r>
              <a:rPr lang="en-US" sz="4166">
                <a:solidFill>
                  <a:srgbClr val="FFFFFF"/>
                </a:solidFill>
                <a:latin typeface="League Spartan"/>
              </a:rPr>
              <a:t>6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30002" y="3306794"/>
            <a:ext cx="10843431" cy="52490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03143" indent="-401572" lvl="1">
              <a:lnSpc>
                <a:spcPts val="5207"/>
              </a:lnSpc>
              <a:buFont typeface="Arial"/>
              <a:buChar char="•"/>
            </a:pPr>
            <a:r>
              <a:rPr lang="en-US" sz="3719">
                <a:solidFill>
                  <a:srgbClr val="FFFFFF"/>
                </a:solidFill>
                <a:latin typeface="Open Sans Bold"/>
              </a:rPr>
              <a:t>PROFESJONALNE GRANICE: </a:t>
            </a:r>
          </a:p>
          <a:p>
            <a:pPr>
              <a:lnSpc>
                <a:spcPts val="5207"/>
              </a:lnSpc>
            </a:pPr>
          </a:p>
          <a:p>
            <a:pPr algn="just">
              <a:lnSpc>
                <a:spcPts val="5207"/>
              </a:lnSpc>
            </a:pPr>
            <a:r>
              <a:rPr lang="en-US" sz="3719">
                <a:solidFill>
                  <a:srgbClr val="FFFFFF"/>
                </a:solidFill>
                <a:latin typeface="Open Sans"/>
              </a:rPr>
              <a:t>Jako nauczyciele i personel szkolny, utrzymujemy profesjonalne granice w naszych relacjach                               z uczniami. Oznacza to unikanie tworzenia zbyt osobistych relacji i zachowanie neutralności                 w naszych komentarzach i opiniach.</a:t>
            </a:r>
          </a:p>
          <a:p>
            <a:pPr>
              <a:lnSpc>
                <a:spcPts val="5207"/>
              </a:lnSpc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226642" y="2988001"/>
            <a:ext cx="21227324" cy="7960736"/>
            <a:chOff x="0" y="0"/>
            <a:chExt cx="5590736" cy="209665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590735" cy="2096655"/>
            </a:xfrm>
            <a:custGeom>
              <a:avLst/>
              <a:gdLst/>
              <a:ahLst/>
              <a:cxnLst/>
              <a:rect r="r" b="b" t="t" l="l"/>
              <a:pathLst>
                <a:path h="2096655" w="5590735">
                  <a:moveTo>
                    <a:pt x="0" y="0"/>
                  </a:moveTo>
                  <a:lnTo>
                    <a:pt x="5590735" y="0"/>
                  </a:lnTo>
                  <a:lnTo>
                    <a:pt x="5590735" y="2096655"/>
                  </a:lnTo>
                  <a:lnTo>
                    <a:pt x="0" y="2096655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590736" cy="21347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2556974" y="1913198"/>
            <a:ext cx="6071196" cy="9106794"/>
            <a:chOff x="0" y="0"/>
            <a:chExt cx="6350000" cy="9525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9525000"/>
            </a:xfrm>
            <a:custGeom>
              <a:avLst/>
              <a:gdLst/>
              <a:ahLst/>
              <a:cxnLst/>
              <a:rect r="r" b="b" t="t" l="l"/>
              <a:pathLst>
                <a:path h="9525000" w="6350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53448" t="0" r="-53448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297658" y="-200693"/>
            <a:ext cx="20238736" cy="2734153"/>
            <a:chOff x="0" y="0"/>
            <a:chExt cx="2689103" cy="36328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689103" cy="363284"/>
            </a:xfrm>
            <a:custGeom>
              <a:avLst/>
              <a:gdLst/>
              <a:ahLst/>
              <a:cxnLst/>
              <a:rect r="r" b="b" t="t" l="l"/>
              <a:pathLst>
                <a:path h="363284" w="2689103">
                  <a:moveTo>
                    <a:pt x="2485903" y="0"/>
                  </a:moveTo>
                  <a:lnTo>
                    <a:pt x="0" y="0"/>
                  </a:lnTo>
                  <a:lnTo>
                    <a:pt x="203200" y="363284"/>
                  </a:lnTo>
                  <a:lnTo>
                    <a:pt x="2689103" y="363284"/>
                  </a:lnTo>
                  <a:lnTo>
                    <a:pt x="2485903" y="0"/>
                  </a:lnTo>
                  <a:close/>
                </a:path>
              </a:pathLst>
            </a:custGeom>
            <a:solidFill>
              <a:srgbClr val="059BDD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101600" y="-38100"/>
              <a:ext cx="2485903" cy="401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-1440088" y="0"/>
            <a:ext cx="3509203" cy="1176871"/>
            <a:chOff x="0" y="0"/>
            <a:chExt cx="673888" cy="226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73888" cy="226000"/>
            </a:xfrm>
            <a:custGeom>
              <a:avLst/>
              <a:gdLst/>
              <a:ahLst/>
              <a:cxnLst/>
              <a:rect r="r" b="b" t="t" l="l"/>
              <a:pathLst>
                <a:path h="226000" w="673888">
                  <a:moveTo>
                    <a:pt x="203200" y="0"/>
                  </a:moveTo>
                  <a:lnTo>
                    <a:pt x="673888" y="0"/>
                  </a:lnTo>
                  <a:lnTo>
                    <a:pt x="470688" y="226000"/>
                  </a:lnTo>
                  <a:lnTo>
                    <a:pt x="0" y="2260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101600" y="-38100"/>
              <a:ext cx="470688" cy="264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-2670310" y="1292934"/>
            <a:ext cx="3699010" cy="1240526"/>
            <a:chOff x="0" y="0"/>
            <a:chExt cx="673888" cy="226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73888" cy="226000"/>
            </a:xfrm>
            <a:custGeom>
              <a:avLst/>
              <a:gdLst/>
              <a:ahLst/>
              <a:cxnLst/>
              <a:rect r="r" b="b" t="t" l="l"/>
              <a:pathLst>
                <a:path h="226000" w="673888">
                  <a:moveTo>
                    <a:pt x="203200" y="0"/>
                  </a:moveTo>
                  <a:lnTo>
                    <a:pt x="673888" y="0"/>
                  </a:lnTo>
                  <a:lnTo>
                    <a:pt x="470688" y="226000"/>
                  </a:lnTo>
                  <a:lnTo>
                    <a:pt x="0" y="2260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01600" y="-38100"/>
              <a:ext cx="470688" cy="264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6398656" y="9453794"/>
            <a:ext cx="4137738" cy="1566197"/>
            <a:chOff x="0" y="0"/>
            <a:chExt cx="1248512" cy="47258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248511" cy="472581"/>
            </a:xfrm>
            <a:custGeom>
              <a:avLst/>
              <a:gdLst/>
              <a:ahLst/>
              <a:cxnLst/>
              <a:rect r="r" b="b" t="t" l="l"/>
              <a:pathLst>
                <a:path h="472581" w="1248511">
                  <a:moveTo>
                    <a:pt x="1045311" y="0"/>
                  </a:moveTo>
                  <a:lnTo>
                    <a:pt x="0" y="0"/>
                  </a:lnTo>
                  <a:lnTo>
                    <a:pt x="203200" y="472581"/>
                  </a:lnTo>
                  <a:lnTo>
                    <a:pt x="1248511" y="472581"/>
                  </a:lnTo>
                  <a:lnTo>
                    <a:pt x="1045311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101600" y="-38100"/>
              <a:ext cx="1045312" cy="5106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5603949" y="9038414"/>
            <a:ext cx="2499511" cy="1535247"/>
            <a:chOff x="0" y="0"/>
            <a:chExt cx="868254" cy="533298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68254" cy="533298"/>
            </a:xfrm>
            <a:custGeom>
              <a:avLst/>
              <a:gdLst/>
              <a:ahLst/>
              <a:cxnLst/>
              <a:rect r="r" b="b" t="t" l="l"/>
              <a:pathLst>
                <a:path h="533298" w="868254">
                  <a:moveTo>
                    <a:pt x="665054" y="0"/>
                  </a:moveTo>
                  <a:lnTo>
                    <a:pt x="0" y="0"/>
                  </a:lnTo>
                  <a:lnTo>
                    <a:pt x="203200" y="533298"/>
                  </a:lnTo>
                  <a:lnTo>
                    <a:pt x="868254" y="533298"/>
                  </a:lnTo>
                  <a:lnTo>
                    <a:pt x="665054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101600" y="-38100"/>
              <a:ext cx="665054" cy="5713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2159430" y="9453794"/>
            <a:ext cx="5060879" cy="1929391"/>
            <a:chOff x="0" y="0"/>
            <a:chExt cx="1438640" cy="548462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438640" cy="548462"/>
            </a:xfrm>
            <a:custGeom>
              <a:avLst/>
              <a:gdLst/>
              <a:ahLst/>
              <a:cxnLst/>
              <a:rect r="r" b="b" t="t" l="l"/>
              <a:pathLst>
                <a:path h="548462" w="1438640">
                  <a:moveTo>
                    <a:pt x="1235440" y="0"/>
                  </a:moveTo>
                  <a:lnTo>
                    <a:pt x="0" y="0"/>
                  </a:lnTo>
                  <a:lnTo>
                    <a:pt x="203200" y="548462"/>
                  </a:lnTo>
                  <a:lnTo>
                    <a:pt x="1438640" y="548462"/>
                  </a:lnTo>
                  <a:lnTo>
                    <a:pt x="123544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101600" y="-38100"/>
              <a:ext cx="1235440" cy="5865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1488719" y="1072096"/>
            <a:ext cx="17856613" cy="903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420"/>
              </a:lnSpc>
            </a:pPr>
            <a:r>
              <a:rPr lang="en-US" sz="5300">
                <a:solidFill>
                  <a:srgbClr val="FFFFFF"/>
                </a:solidFill>
                <a:latin typeface="League Spartan"/>
              </a:rPr>
              <a:t>Zasady Zapewniające Bezpieczne Relacje: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6670690" y="9463472"/>
            <a:ext cx="958037" cy="712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33"/>
              </a:lnSpc>
            </a:pPr>
            <a:r>
              <a:rPr lang="en-US" sz="4166">
                <a:solidFill>
                  <a:srgbClr val="FFFFFF"/>
                </a:solidFill>
                <a:latin typeface="League Spartan"/>
              </a:rPr>
              <a:t>7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30002" y="3306794"/>
            <a:ext cx="10843431" cy="32773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03143" indent="-401572" lvl="1">
              <a:lnSpc>
                <a:spcPts val="5207"/>
              </a:lnSpc>
              <a:buFont typeface="Arial"/>
              <a:buChar char="•"/>
            </a:pPr>
            <a:r>
              <a:rPr lang="en-US" sz="3719">
                <a:solidFill>
                  <a:srgbClr val="FFFFFF"/>
                </a:solidFill>
                <a:latin typeface="Open Sans Bold"/>
              </a:rPr>
              <a:t>BEZPIECZNE ŚRODOWISKO: </a:t>
            </a:r>
          </a:p>
          <a:p>
            <a:pPr>
              <a:lnSpc>
                <a:spcPts val="5207"/>
              </a:lnSpc>
            </a:pPr>
          </a:p>
          <a:p>
            <a:pPr algn="just">
              <a:lnSpc>
                <a:spcPts val="5207"/>
              </a:lnSpc>
            </a:pPr>
            <a:r>
              <a:rPr lang="en-US" sz="3719">
                <a:solidFill>
                  <a:srgbClr val="FFFFFF"/>
                </a:solidFill>
                <a:latin typeface="Open Sans"/>
              </a:rPr>
              <a:t>S</a:t>
            </a:r>
            <a:r>
              <a:rPr lang="en-US" sz="3719">
                <a:solidFill>
                  <a:srgbClr val="FFFFFF"/>
                </a:solidFill>
                <a:latin typeface="Open Sans"/>
              </a:rPr>
              <a:t>tale pracujemy nad tworzeniem środowiska,       w którym każdy uczeń czuje się bezpiecznie, zarówno fizycznie, jak i emocjonalnie.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226642" y="2988001"/>
            <a:ext cx="21227324" cy="7960736"/>
            <a:chOff x="0" y="0"/>
            <a:chExt cx="5590736" cy="209665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590735" cy="2096655"/>
            </a:xfrm>
            <a:custGeom>
              <a:avLst/>
              <a:gdLst/>
              <a:ahLst/>
              <a:cxnLst/>
              <a:rect r="r" b="b" t="t" l="l"/>
              <a:pathLst>
                <a:path h="2096655" w="5590735">
                  <a:moveTo>
                    <a:pt x="0" y="0"/>
                  </a:moveTo>
                  <a:lnTo>
                    <a:pt x="5590735" y="0"/>
                  </a:lnTo>
                  <a:lnTo>
                    <a:pt x="5590735" y="2096655"/>
                  </a:lnTo>
                  <a:lnTo>
                    <a:pt x="0" y="2096655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590736" cy="21347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2556974" y="1913198"/>
            <a:ext cx="6071196" cy="9106794"/>
            <a:chOff x="0" y="0"/>
            <a:chExt cx="6350000" cy="9525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9525000"/>
            </a:xfrm>
            <a:custGeom>
              <a:avLst/>
              <a:gdLst/>
              <a:ahLst/>
              <a:cxnLst/>
              <a:rect r="r" b="b" t="t" l="l"/>
              <a:pathLst>
                <a:path h="9525000" w="6350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140174" t="0" r="-22407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297658" y="-200693"/>
            <a:ext cx="20238736" cy="2734153"/>
            <a:chOff x="0" y="0"/>
            <a:chExt cx="2689103" cy="36328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689103" cy="363284"/>
            </a:xfrm>
            <a:custGeom>
              <a:avLst/>
              <a:gdLst/>
              <a:ahLst/>
              <a:cxnLst/>
              <a:rect r="r" b="b" t="t" l="l"/>
              <a:pathLst>
                <a:path h="363284" w="2689103">
                  <a:moveTo>
                    <a:pt x="2485903" y="0"/>
                  </a:moveTo>
                  <a:lnTo>
                    <a:pt x="0" y="0"/>
                  </a:lnTo>
                  <a:lnTo>
                    <a:pt x="203200" y="363284"/>
                  </a:lnTo>
                  <a:lnTo>
                    <a:pt x="2689103" y="363284"/>
                  </a:lnTo>
                  <a:lnTo>
                    <a:pt x="2485903" y="0"/>
                  </a:lnTo>
                  <a:close/>
                </a:path>
              </a:pathLst>
            </a:custGeom>
            <a:solidFill>
              <a:srgbClr val="059BDD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101600" y="-38100"/>
              <a:ext cx="2485903" cy="401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-1440088" y="0"/>
            <a:ext cx="3509203" cy="1176871"/>
            <a:chOff x="0" y="0"/>
            <a:chExt cx="673888" cy="226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73888" cy="226000"/>
            </a:xfrm>
            <a:custGeom>
              <a:avLst/>
              <a:gdLst/>
              <a:ahLst/>
              <a:cxnLst/>
              <a:rect r="r" b="b" t="t" l="l"/>
              <a:pathLst>
                <a:path h="226000" w="673888">
                  <a:moveTo>
                    <a:pt x="203200" y="0"/>
                  </a:moveTo>
                  <a:lnTo>
                    <a:pt x="673888" y="0"/>
                  </a:lnTo>
                  <a:lnTo>
                    <a:pt x="470688" y="226000"/>
                  </a:lnTo>
                  <a:lnTo>
                    <a:pt x="0" y="2260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101600" y="-38100"/>
              <a:ext cx="470688" cy="264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-2670310" y="1292934"/>
            <a:ext cx="3699010" cy="1240526"/>
            <a:chOff x="0" y="0"/>
            <a:chExt cx="673888" cy="226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73888" cy="226000"/>
            </a:xfrm>
            <a:custGeom>
              <a:avLst/>
              <a:gdLst/>
              <a:ahLst/>
              <a:cxnLst/>
              <a:rect r="r" b="b" t="t" l="l"/>
              <a:pathLst>
                <a:path h="226000" w="673888">
                  <a:moveTo>
                    <a:pt x="203200" y="0"/>
                  </a:moveTo>
                  <a:lnTo>
                    <a:pt x="673888" y="0"/>
                  </a:lnTo>
                  <a:lnTo>
                    <a:pt x="470688" y="226000"/>
                  </a:lnTo>
                  <a:lnTo>
                    <a:pt x="0" y="2260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01600" y="-38100"/>
              <a:ext cx="470688" cy="264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6398656" y="9453794"/>
            <a:ext cx="4137738" cy="1566197"/>
            <a:chOff x="0" y="0"/>
            <a:chExt cx="1248512" cy="47258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248511" cy="472581"/>
            </a:xfrm>
            <a:custGeom>
              <a:avLst/>
              <a:gdLst/>
              <a:ahLst/>
              <a:cxnLst/>
              <a:rect r="r" b="b" t="t" l="l"/>
              <a:pathLst>
                <a:path h="472581" w="1248511">
                  <a:moveTo>
                    <a:pt x="1045311" y="0"/>
                  </a:moveTo>
                  <a:lnTo>
                    <a:pt x="0" y="0"/>
                  </a:lnTo>
                  <a:lnTo>
                    <a:pt x="203200" y="472581"/>
                  </a:lnTo>
                  <a:lnTo>
                    <a:pt x="1248511" y="472581"/>
                  </a:lnTo>
                  <a:lnTo>
                    <a:pt x="1045311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101600" y="-38100"/>
              <a:ext cx="1045312" cy="5106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5603949" y="9038414"/>
            <a:ext cx="2499511" cy="1535247"/>
            <a:chOff x="0" y="0"/>
            <a:chExt cx="868254" cy="533298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68254" cy="533298"/>
            </a:xfrm>
            <a:custGeom>
              <a:avLst/>
              <a:gdLst/>
              <a:ahLst/>
              <a:cxnLst/>
              <a:rect r="r" b="b" t="t" l="l"/>
              <a:pathLst>
                <a:path h="533298" w="868254">
                  <a:moveTo>
                    <a:pt x="665054" y="0"/>
                  </a:moveTo>
                  <a:lnTo>
                    <a:pt x="0" y="0"/>
                  </a:lnTo>
                  <a:lnTo>
                    <a:pt x="203200" y="533298"/>
                  </a:lnTo>
                  <a:lnTo>
                    <a:pt x="868254" y="533298"/>
                  </a:lnTo>
                  <a:lnTo>
                    <a:pt x="665054" y="0"/>
                  </a:lnTo>
                  <a:close/>
                </a:path>
              </a:pathLst>
            </a:custGeom>
            <a:solidFill>
              <a:srgbClr val="404952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101600" y="-38100"/>
              <a:ext cx="665054" cy="5713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2159430" y="9453794"/>
            <a:ext cx="5060879" cy="1929391"/>
            <a:chOff x="0" y="0"/>
            <a:chExt cx="1438640" cy="548462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438640" cy="548462"/>
            </a:xfrm>
            <a:custGeom>
              <a:avLst/>
              <a:gdLst/>
              <a:ahLst/>
              <a:cxnLst/>
              <a:rect r="r" b="b" t="t" l="l"/>
              <a:pathLst>
                <a:path h="548462" w="1438640">
                  <a:moveTo>
                    <a:pt x="1235440" y="0"/>
                  </a:moveTo>
                  <a:lnTo>
                    <a:pt x="0" y="0"/>
                  </a:lnTo>
                  <a:lnTo>
                    <a:pt x="203200" y="548462"/>
                  </a:lnTo>
                  <a:lnTo>
                    <a:pt x="1438640" y="548462"/>
                  </a:lnTo>
                  <a:lnTo>
                    <a:pt x="123544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101600" y="-38100"/>
              <a:ext cx="1235440" cy="5865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2069115" y="923925"/>
            <a:ext cx="17856613" cy="903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420"/>
              </a:lnSpc>
            </a:pPr>
            <a:r>
              <a:rPr lang="en-US" sz="5300">
                <a:solidFill>
                  <a:srgbClr val="FFFFFF"/>
                </a:solidFill>
                <a:latin typeface="League Spartan"/>
              </a:rPr>
              <a:t>Dozwolone Zachowania: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6670690" y="9463472"/>
            <a:ext cx="958037" cy="712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33"/>
              </a:lnSpc>
            </a:pPr>
            <a:r>
              <a:rPr lang="en-US" sz="4166">
                <a:solidFill>
                  <a:srgbClr val="FFFFFF"/>
                </a:solidFill>
                <a:latin typeface="League Spartan"/>
              </a:rPr>
              <a:t>8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30002" y="3306794"/>
            <a:ext cx="10843431" cy="45918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03143" indent="-401572" lvl="1">
              <a:lnSpc>
                <a:spcPts val="5207"/>
              </a:lnSpc>
              <a:buFont typeface="Arial"/>
              <a:buChar char="•"/>
            </a:pPr>
            <a:r>
              <a:rPr lang="en-US" sz="3719">
                <a:solidFill>
                  <a:srgbClr val="FFFFFF"/>
                </a:solidFill>
                <a:latin typeface="Open Sans Bold"/>
              </a:rPr>
              <a:t>ODPOWIEDNI KONTAKT FIZYCZNY: </a:t>
            </a:r>
          </a:p>
          <a:p>
            <a:pPr>
              <a:lnSpc>
                <a:spcPts val="5207"/>
              </a:lnSpc>
            </a:pPr>
          </a:p>
          <a:p>
            <a:pPr algn="just">
              <a:lnSpc>
                <a:spcPts val="5207"/>
              </a:lnSpc>
            </a:pPr>
            <a:r>
              <a:rPr lang="en-US" sz="3719">
                <a:solidFill>
                  <a:srgbClr val="FFFFFF"/>
                </a:solidFill>
                <a:latin typeface="Open Sans"/>
              </a:rPr>
              <a:t>Kontakty fizyczne, takie jak pocieszenie czy wsparcie, są dopuszczalne i adekwatne do sytuacji oraz wieku dziecka.</a:t>
            </a:r>
          </a:p>
          <a:p>
            <a:pPr>
              <a:lnSpc>
                <a:spcPts val="5207"/>
              </a:lnSpc>
            </a:pPr>
          </a:p>
          <a:p>
            <a:pPr>
              <a:lnSpc>
                <a:spcPts val="5207"/>
              </a:lnSpc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DAF786MEQk4</dc:identifier>
  <dcterms:modified xsi:type="dcterms:W3CDTF">2011-08-01T06:04:30Z</dcterms:modified>
  <cp:revision>1</cp:revision>
  <dc:title>Standardy ochrony małoletnich</dc:title>
</cp:coreProperties>
</file>